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wdp" ContentType="image/vnd.ms-photo"/>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7"/>
  </p:notesMasterIdLst>
  <p:sldIdLst>
    <p:sldId id="365" r:id="rId3"/>
    <p:sldId id="380" r:id="rId4"/>
    <p:sldId id="362" r:id="rId5"/>
    <p:sldId id="366" r:id="rId6"/>
    <p:sldId id="410" r:id="rId7"/>
    <p:sldId id="411" r:id="rId8"/>
    <p:sldId id="404" r:id="rId9"/>
    <p:sldId id="405" r:id="rId10"/>
    <p:sldId id="406" r:id="rId11"/>
    <p:sldId id="407" r:id="rId12"/>
    <p:sldId id="408" r:id="rId13"/>
    <p:sldId id="409" r:id="rId14"/>
    <p:sldId id="441" r:id="rId15"/>
    <p:sldId id="442" r:id="rId16"/>
    <p:sldId id="443" r:id="rId17"/>
    <p:sldId id="444" r:id="rId18"/>
    <p:sldId id="445" r:id="rId19"/>
    <p:sldId id="446" r:id="rId20"/>
    <p:sldId id="336" r:id="rId21"/>
    <p:sldId id="413" r:id="rId22"/>
    <p:sldId id="373" r:id="rId23"/>
    <p:sldId id="363" r:id="rId24"/>
    <p:sldId id="414" r:id="rId25"/>
    <p:sldId id="325" r:id="rId26"/>
    <p:sldId id="374" r:id="rId27"/>
    <p:sldId id="447" r:id="rId28"/>
    <p:sldId id="448" r:id="rId29"/>
    <p:sldId id="449" r:id="rId30"/>
    <p:sldId id="450" r:id="rId31"/>
    <p:sldId id="451" r:id="rId32"/>
    <p:sldId id="452" r:id="rId33"/>
    <p:sldId id="369" r:id="rId34"/>
    <p:sldId id="377" r:id="rId35"/>
    <p:sldId id="352" r:id="rId36"/>
  </p:sldIdLst>
  <p:sldSz cx="12192000" cy="6858000"/>
  <p:notesSz cx="6858000" cy="9144000"/>
  <p:embeddedFontLst>
    <p:embeddedFont>
      <p:font typeface="张海山锐谐体2.0-授权联系：Samtype@QQ.com" panose="02000000000000000000" pitchFamily="2" charset="-122"/>
      <p:regular r:id="rId41"/>
    </p:embeddedFont>
    <p:embeddedFont>
      <p:font typeface="Segoe UI Semilight" panose="020B0402040204020203" pitchFamily="34" charset="0"/>
      <p:regular r:id="rId42"/>
      <p:italic r:id="rId43"/>
    </p:embeddedFont>
    <p:embeddedFont>
      <p:font typeface="Meiryo UI" panose="020B0604030504040204" pitchFamily="34" charset="-128"/>
      <p:regular r:id="rId44"/>
    </p:embeddedFont>
    <p:embeddedFont>
      <p:font typeface="华文楷体" panose="02010600040101010101" charset="-122"/>
      <p:regular r:id="rId45"/>
    </p:embeddedFont>
    <p:embeddedFont>
      <p:font typeface="Arial Unicode MS" panose="020B0604020202020204" charset="-122"/>
      <p:regular r:id="rId46"/>
    </p:embeddedFont>
    <p:embeddedFont>
      <p:font typeface="微软雅黑" panose="020B0503020204020204" charset="-122"/>
      <p:regular r:id="rId47"/>
    </p:embeddedFont>
    <p:embeddedFont>
      <p:font typeface="Calibri" panose="020F0502020204030204" charset="0"/>
      <p:regular r:id="rId48"/>
      <p:bold r:id="rId49"/>
      <p:italic r:id="rId50"/>
      <p:boldItalic r:id="rId51"/>
    </p:embeddedFont>
    <p:embeddedFont>
      <p:font typeface="MElle HK Light" panose="020B0604020202020204" pitchFamily="2" charset="-120"/>
      <p:regular r:id="rId52"/>
    </p:embeddedFont>
    <p:embeddedFont>
      <p:font typeface="方正粗谭黑简体" panose="02000000000000000000" pitchFamily="2" charset="-122"/>
      <p:regular r:id="rId5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386B"/>
    <a:srgbClr val="0C0E23"/>
    <a:srgbClr val="050632"/>
    <a:srgbClr val="1D1FC1"/>
    <a:srgbClr val="00001C"/>
    <a:srgbClr val="0D1069"/>
    <a:srgbClr val="010125"/>
    <a:srgbClr val="2223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75" autoAdjust="0"/>
    <p:restoredTop sz="94660"/>
  </p:normalViewPr>
  <p:slideViewPr>
    <p:cSldViewPr snapToGrid="0">
      <p:cViewPr varScale="1">
        <p:scale>
          <a:sx n="125" d="100"/>
          <a:sy n="125" d="100"/>
        </p:scale>
        <p:origin x="-120" y="-174"/>
      </p:cViewPr>
      <p:guideLst>
        <p:guide orient="horz" pos="526"/>
        <p:guide orient="horz" pos="3322"/>
        <p:guide orient="horz" pos="2672"/>
        <p:guide pos="846"/>
        <p:guide pos="6970"/>
        <p:guide pos="3298"/>
      </p:guideLst>
    </p:cSldViewPr>
  </p:slideViewPr>
  <p:notesTextViewPr>
    <p:cViewPr>
      <p:scale>
        <a:sx n="1" d="1"/>
        <a:sy n="1" d="1"/>
      </p:scale>
      <p:origin x="0" y="0"/>
    </p:cViewPr>
  </p:notesTextViewPr>
  <p:sorterViewPr>
    <p:cViewPr>
      <p:scale>
        <a:sx n="66" d="100"/>
        <a:sy n="66" d="100"/>
      </p:scale>
      <p:origin x="0" y="-3102"/>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3" Type="http://schemas.openxmlformats.org/officeDocument/2006/relationships/font" Target="fonts/font13.fntdata"/><Relationship Id="rId52" Type="http://schemas.openxmlformats.org/officeDocument/2006/relationships/font" Target="fonts/font12.fntdata"/><Relationship Id="rId51" Type="http://schemas.openxmlformats.org/officeDocument/2006/relationships/font" Target="fonts/font11.fntdata"/><Relationship Id="rId50" Type="http://schemas.openxmlformats.org/officeDocument/2006/relationships/font" Target="fonts/font10.fntdata"/><Relationship Id="rId5" Type="http://schemas.openxmlformats.org/officeDocument/2006/relationships/slide" Target="slides/slide3.xml"/><Relationship Id="rId49" Type="http://schemas.openxmlformats.org/officeDocument/2006/relationships/font" Target="fonts/font9.fntdata"/><Relationship Id="rId48" Type="http://schemas.openxmlformats.org/officeDocument/2006/relationships/font" Target="fonts/font8.fntdata"/><Relationship Id="rId47" Type="http://schemas.openxmlformats.org/officeDocument/2006/relationships/font" Target="fonts/font7.fntdata"/><Relationship Id="rId46" Type="http://schemas.openxmlformats.org/officeDocument/2006/relationships/font" Target="fonts/font6.fntdata"/><Relationship Id="rId45" Type="http://schemas.openxmlformats.org/officeDocument/2006/relationships/font" Target="fonts/font5.fntdata"/><Relationship Id="rId44" Type="http://schemas.openxmlformats.org/officeDocument/2006/relationships/font" Target="fonts/font4.fntdata"/><Relationship Id="rId43" Type="http://schemas.openxmlformats.org/officeDocument/2006/relationships/font" Target="fonts/font3.fntdata"/><Relationship Id="rId42" Type="http://schemas.openxmlformats.org/officeDocument/2006/relationships/font" Target="fonts/font2.fntdata"/><Relationship Id="rId41" Type="http://schemas.openxmlformats.org/officeDocument/2006/relationships/font" Target="fonts/font1.fntdata"/><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notesMaster" Target="notesMasters/notesMaster1.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image" Target="../media/image22.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image" Target="../media/image25.emf"/></Relationships>
</file>

<file path=ppt/media/>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4.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E7119FC-8EC1-41DC-A332-D83D4FC0505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AD342B1-84EB-4C54-877E-401CB8C60ED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4653"/>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4653"/>
          </a:xfrm>
          <a:prstGeom prst="rect">
            <a:avLst/>
          </a:prstGeom>
        </p:spPr>
      </p:pic>
      <p:sp>
        <p:nvSpPr>
          <p:cNvPr id="7" name="圆角矩形 6"/>
          <p:cNvSpPr/>
          <p:nvPr userDrawn="1"/>
        </p:nvSpPr>
        <p:spPr>
          <a:xfrm>
            <a:off x="327212" y="430306"/>
            <a:ext cx="11537576" cy="5997388"/>
          </a:xfrm>
          <a:prstGeom prst="roundRect">
            <a:avLst>
              <a:gd name="adj" fmla="val 3438"/>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D34D12-2C5C-4618-BF78-372A4B4E207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91B95FD-CD19-4579-B9BC-AB39B90FD73A}"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D34D12-2C5C-4618-BF78-372A4B4E207A}"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1B95FD-CD19-4579-B9BC-AB39B90FD73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4.png"/><Relationship Id="rId2" Type="http://schemas.microsoft.com/office/2007/relationships/hdphoto" Target="../media/hdphoto1.wdp"/><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microsoft.com/office/2007/relationships/hdphoto" Target="../media/hdphoto1.wdp"/><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9.png"/><Relationship Id="rId2" Type="http://schemas.microsoft.com/office/2007/relationships/hdphoto" Target="../media/hdphoto1.wdp"/><Relationship Id="rId1" Type="http://schemas.openxmlformats.org/officeDocument/2006/relationships/image" Target="../media/image13.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2.xml"/><Relationship Id="rId2" Type="http://schemas.openxmlformats.org/officeDocument/2006/relationships/image" Target="../media/image21.emf"/><Relationship Id="rId1" Type="http://schemas.openxmlformats.org/officeDocument/2006/relationships/oleObject" Target="../embeddings/oleObject1.bin"/></Relationships>
</file>

<file path=ppt/slides/_rels/slide29.xml.rels><?xml version="1.0" encoding="UTF-8" standalone="yes"?>
<Relationships xmlns="http://schemas.openxmlformats.org/package/2006/relationships"><Relationship Id="rId6" Type="http://schemas.openxmlformats.org/officeDocument/2006/relationships/vmlDrawing" Target="../drawings/vmlDrawing2.vml"/><Relationship Id="rId5" Type="http://schemas.openxmlformats.org/officeDocument/2006/relationships/slideLayout" Target="../slideLayouts/slideLayout2.xml"/><Relationship Id="rId4" Type="http://schemas.openxmlformats.org/officeDocument/2006/relationships/image" Target="../media/image23.emf"/><Relationship Id="rId3" Type="http://schemas.openxmlformats.org/officeDocument/2006/relationships/oleObject" Target="../embeddings/oleObject3.bin"/><Relationship Id="rId2" Type="http://schemas.openxmlformats.org/officeDocument/2006/relationships/image" Target="../media/image22.emf"/><Relationship Id="rId1" Type="http://schemas.openxmlformats.org/officeDocument/2006/relationships/oleObject" Target="../embeddings/oleObject2.bin"/></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7" Type="http://schemas.openxmlformats.org/officeDocument/2006/relationships/vmlDrawing" Target="../drawings/vmlDrawing3.vml"/><Relationship Id="rId6" Type="http://schemas.openxmlformats.org/officeDocument/2006/relationships/slideLayout" Target="../slideLayouts/slideLayout2.xml"/><Relationship Id="rId5" Type="http://schemas.openxmlformats.org/officeDocument/2006/relationships/image" Target="../media/image26.emf"/><Relationship Id="rId4" Type="http://schemas.openxmlformats.org/officeDocument/2006/relationships/oleObject" Target="../embeddings/oleObject5.bin"/><Relationship Id="rId3" Type="http://schemas.openxmlformats.org/officeDocument/2006/relationships/image" Target="../media/image25.emf"/><Relationship Id="rId2" Type="http://schemas.openxmlformats.org/officeDocument/2006/relationships/oleObject" Target="../embeddings/oleObject4.bin"/><Relationship Id="rId1" Type="http://schemas.openxmlformats.org/officeDocument/2006/relationships/image" Target="../media/image24.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885372" y="1050018"/>
            <a:ext cx="10421257" cy="1432560"/>
          </a:xfrm>
          <a:prstGeom prst="rect">
            <a:avLst/>
          </a:prstGeom>
          <a:noFill/>
        </p:spPr>
        <p:txBody>
          <a:bodyPr wrap="square" rtlCol="0">
            <a:spAutoFit/>
          </a:bodyPr>
          <a:lstStyle/>
          <a:p>
            <a:r>
              <a:rPr lang="en-US" altLang="zh-CN" sz="8800" b="1" dirty="0" smtClean="0">
                <a:solidFill>
                  <a:schemeClr val="bg1"/>
                </a:solidFill>
                <a:latin typeface="张海山锐谐体2.0-授权联系：Samtype@QQ.com" panose="02000000000000000000" pitchFamily="2" charset="-122"/>
                <a:ea typeface="张海山锐谐体2.0-授权联系：Samtype@QQ.com" panose="02000000000000000000" pitchFamily="2" charset="-122"/>
              </a:rPr>
              <a:t>   </a:t>
            </a:r>
            <a:r>
              <a:rPr lang="zh-CN" altLang="en-US" sz="8800" b="1" dirty="0" smtClean="0">
                <a:solidFill>
                  <a:schemeClr val="bg1"/>
                </a:solidFill>
                <a:latin typeface="张海山锐谐体2.0-授权联系：Samtype@QQ.com" panose="02000000000000000000" pitchFamily="2" charset="-122"/>
                <a:ea typeface="张海山锐谐体2.0-授权联系：Samtype@QQ.com" panose="02000000000000000000" pitchFamily="2" charset="-122"/>
              </a:rPr>
              <a:t>糊涂神手账软件</a:t>
            </a:r>
            <a:endParaRPr lang="zh-CN" altLang="en-US" sz="8800" b="1" dirty="0" smtClean="0">
              <a:solidFill>
                <a:schemeClr val="bg1"/>
              </a:solidFill>
              <a:latin typeface="张海山锐谐体2.0-授权联系：Samtype@QQ.com" panose="02000000000000000000" pitchFamily="2" charset="-122"/>
              <a:ea typeface="张海山锐谐体2.0-授权联系：Samtype@QQ.com" panose="02000000000000000000" pitchFamily="2" charset="-122"/>
            </a:endParaRPr>
          </a:p>
        </p:txBody>
      </p:sp>
      <p:sp>
        <p:nvSpPr>
          <p:cNvPr id="7" name="文本框 6"/>
          <p:cNvSpPr txBox="1"/>
          <p:nvPr/>
        </p:nvSpPr>
        <p:spPr>
          <a:xfrm>
            <a:off x="1524726" y="4310169"/>
            <a:ext cx="10087429" cy="978535"/>
          </a:xfrm>
          <a:prstGeom prst="rect">
            <a:avLst/>
          </a:prstGeom>
        </p:spPr>
        <p:txBody>
          <a:bodyPr wrap="square">
            <a:spAutoFit/>
          </a:bodyPr>
          <a:lstStyle>
            <a:defPPr>
              <a:defRPr lang="zh-CN"/>
            </a:defPPr>
            <a:lvl1pPr>
              <a:defRPr sz="1600">
                <a:solidFill>
                  <a:schemeClr val="bg1"/>
                </a:solidFill>
                <a:latin typeface="Segoe UI Semilight" panose="020B0402040204020203" pitchFamily="34" charset="0"/>
                <a:cs typeface="Segoe UI Semilight" panose="020B0402040204020203" pitchFamily="34" charset="0"/>
              </a:defRPr>
            </a:lvl1pPr>
          </a:lstStyle>
          <a:p>
            <a:pPr algn="ctr"/>
            <a:r>
              <a:rPr lang="en-US" sz="2800" dirty="0"/>
              <a:t>14</a:t>
            </a:r>
            <a:r>
              <a:rPr lang="zh-CN" altLang="en-US" sz="2800" dirty="0"/>
              <a:t>组  赖凌昕</a:t>
            </a:r>
            <a:endParaRPr lang="zh-CN" altLang="en-US" sz="2800" dirty="0"/>
          </a:p>
          <a:p>
            <a:pPr algn="ctr"/>
            <a:r>
              <a:rPr lang="zh-CN" altLang="en-US" sz="2800" dirty="0"/>
              <a:t>         田雪莹</a:t>
            </a:r>
            <a:endParaRPr lang="zh-CN" altLang="en-US" sz="2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hidden="1"/>
          <p:cNvSpPr/>
          <p:nvPr/>
        </p:nvSpPr>
        <p:spPr>
          <a:xfrm>
            <a:off x="0" y="1887793"/>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59715" y="2525395"/>
            <a:ext cx="2493010" cy="1227455"/>
          </a:xfrm>
          <a:prstGeom prst="rect">
            <a:avLst/>
          </a:prstGeom>
        </p:spPr>
        <p:txBody>
          <a:bodyPr wrap="square">
            <a:spAutoFit/>
            <a:scene3d>
              <a:camera prst="orthographicFront"/>
              <a:lightRig rig="soft" dir="t">
                <a:rot lat="0" lon="0" rev="15600000"/>
              </a:lightRig>
            </a:scene3d>
            <a:sp3d extrusionH="57150" prstMaterial="softEdge">
              <a:bevelT w="25400" h="38100"/>
            </a:sp3d>
          </a:bodyPr>
          <a:lstStyle/>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行为分析：</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活动图</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p:txBody>
      </p:sp>
      <p:sp>
        <p:nvSpPr>
          <p:cNvPr id="16" name="矩形 15"/>
          <p:cNvSpPr/>
          <p:nvPr/>
        </p:nvSpPr>
        <p:spPr>
          <a:xfrm>
            <a:off x="1212224" y="629637"/>
            <a:ext cx="1198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功能分析</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 name="矩形 4"/>
          <p:cNvSpPr/>
          <p:nvPr/>
        </p:nvSpPr>
        <p:spPr>
          <a:xfrm>
            <a:off x="906789" y="4316447"/>
            <a:ext cx="1198880" cy="411480"/>
          </a:xfrm>
          <a:prstGeom prst="rect">
            <a:avLst/>
          </a:prstGeom>
        </p:spPr>
        <p:txBody>
          <a:bodyPr wrap="none">
            <a:spAutoFit/>
          </a:bodyPr>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日记板块</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pic>
        <p:nvPicPr>
          <p:cNvPr id="2" name="图片 1" descr="ON`EGGI[1K@9}TBB2{Q5ST0"/>
          <p:cNvPicPr>
            <a:picLocks noChangeAspect="1"/>
          </p:cNvPicPr>
          <p:nvPr/>
        </p:nvPicPr>
        <p:blipFill>
          <a:blip r:embed="rId1"/>
          <a:stretch>
            <a:fillRect/>
          </a:stretch>
        </p:blipFill>
        <p:spPr>
          <a:xfrm>
            <a:off x="2533015" y="1041400"/>
            <a:ext cx="9101455" cy="498475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hidden="1"/>
          <p:cNvSpPr/>
          <p:nvPr/>
        </p:nvSpPr>
        <p:spPr>
          <a:xfrm>
            <a:off x="0" y="1887793"/>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59715" y="2525395"/>
            <a:ext cx="2493010" cy="1227455"/>
          </a:xfrm>
          <a:prstGeom prst="rect">
            <a:avLst/>
          </a:prstGeom>
        </p:spPr>
        <p:txBody>
          <a:bodyPr wrap="square">
            <a:spAutoFit/>
            <a:scene3d>
              <a:camera prst="orthographicFront"/>
              <a:lightRig rig="soft" dir="t">
                <a:rot lat="0" lon="0" rev="15600000"/>
              </a:lightRig>
            </a:scene3d>
            <a:sp3d extrusionH="57150" prstMaterial="softEdge">
              <a:bevelT w="25400" h="38100"/>
            </a:sp3d>
          </a:bodyPr>
          <a:lstStyle/>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行为分析：</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活动图</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p:txBody>
      </p:sp>
      <p:sp>
        <p:nvSpPr>
          <p:cNvPr id="16" name="矩形 15"/>
          <p:cNvSpPr/>
          <p:nvPr/>
        </p:nvSpPr>
        <p:spPr>
          <a:xfrm>
            <a:off x="1212224" y="629637"/>
            <a:ext cx="1198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功能分析</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 name="矩形 4"/>
          <p:cNvSpPr/>
          <p:nvPr/>
        </p:nvSpPr>
        <p:spPr>
          <a:xfrm>
            <a:off x="906789" y="4316447"/>
            <a:ext cx="1198880" cy="411480"/>
          </a:xfrm>
          <a:prstGeom prst="rect">
            <a:avLst/>
          </a:prstGeom>
        </p:spPr>
        <p:txBody>
          <a:bodyPr wrap="none">
            <a:spAutoFit/>
          </a:bodyPr>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涂鸦板块</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pic>
        <p:nvPicPr>
          <p:cNvPr id="3" name="图片 2" descr="J0}48A$`KMT3Z4EPTP`Y%7F"/>
          <p:cNvPicPr>
            <a:picLocks noChangeAspect="1"/>
          </p:cNvPicPr>
          <p:nvPr/>
        </p:nvPicPr>
        <p:blipFill>
          <a:blip r:embed="rId1"/>
          <a:stretch>
            <a:fillRect/>
          </a:stretch>
        </p:blipFill>
        <p:spPr>
          <a:xfrm>
            <a:off x="2299970" y="1745615"/>
            <a:ext cx="9357995" cy="422592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hidden="1"/>
          <p:cNvSpPr/>
          <p:nvPr/>
        </p:nvSpPr>
        <p:spPr>
          <a:xfrm>
            <a:off x="0" y="1887793"/>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59715" y="2525395"/>
            <a:ext cx="2493010" cy="1227455"/>
          </a:xfrm>
          <a:prstGeom prst="rect">
            <a:avLst/>
          </a:prstGeom>
        </p:spPr>
        <p:txBody>
          <a:bodyPr wrap="square">
            <a:spAutoFit/>
            <a:scene3d>
              <a:camera prst="orthographicFront"/>
              <a:lightRig rig="soft" dir="t">
                <a:rot lat="0" lon="0" rev="15600000"/>
              </a:lightRig>
            </a:scene3d>
            <a:sp3d extrusionH="57150" prstMaterial="softEdge">
              <a:bevelT w="25400" h="38100"/>
            </a:sp3d>
          </a:bodyPr>
          <a:lstStyle/>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行为分析：</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活动图</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p:txBody>
      </p:sp>
      <p:sp>
        <p:nvSpPr>
          <p:cNvPr id="16" name="矩形 15"/>
          <p:cNvSpPr/>
          <p:nvPr/>
        </p:nvSpPr>
        <p:spPr>
          <a:xfrm>
            <a:off x="1212224" y="629637"/>
            <a:ext cx="1198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功能分析</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 name="矩形 4"/>
          <p:cNvSpPr/>
          <p:nvPr/>
        </p:nvSpPr>
        <p:spPr>
          <a:xfrm>
            <a:off x="906789" y="4316447"/>
            <a:ext cx="1198880" cy="411480"/>
          </a:xfrm>
          <a:prstGeom prst="rect">
            <a:avLst/>
          </a:prstGeom>
        </p:spPr>
        <p:txBody>
          <a:bodyPr wrap="none">
            <a:spAutoFit/>
          </a:bodyPr>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账本板块</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pic>
        <p:nvPicPr>
          <p:cNvPr id="2" name="图片 1" descr="K(Z6$N3(3)L2{E]6ONA`)OC"/>
          <p:cNvPicPr>
            <a:picLocks noChangeAspect="1"/>
          </p:cNvPicPr>
          <p:nvPr/>
        </p:nvPicPr>
        <p:blipFill>
          <a:blip r:embed="rId1"/>
          <a:stretch>
            <a:fillRect/>
          </a:stretch>
        </p:blipFill>
        <p:spPr>
          <a:xfrm>
            <a:off x="2517775" y="1041400"/>
            <a:ext cx="9271635" cy="477647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604165" y="1380809"/>
            <a:ext cx="3581908" cy="4096383"/>
            <a:chOff x="2097740" y="1026947"/>
            <a:chExt cx="3581908" cy="4096383"/>
          </a:xfrm>
        </p:grpSpPr>
        <p:sp>
          <p:nvSpPr>
            <p:cNvPr id="3" name="等腰三角形 2"/>
            <p:cNvSpPr/>
            <p:nvPr/>
          </p:nvSpPr>
          <p:spPr>
            <a:xfrm>
              <a:off x="2097740" y="1026947"/>
              <a:ext cx="3581908" cy="3087853"/>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2097740" y="2035477"/>
              <a:ext cx="3581908" cy="3087853"/>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2735881" y="2835429"/>
            <a:ext cx="2037228" cy="1015663"/>
          </a:xfrm>
          <a:prstGeom prst="rect">
            <a:avLst/>
          </a:prstGeom>
          <a:noFill/>
        </p:spPr>
        <p:txBody>
          <a:bodyPr wrap="square" rtlCol="0">
            <a:spAutoFit/>
          </a:bodyPr>
          <a:lstStyle/>
          <a:p>
            <a:r>
              <a:rPr lang="en-US" altLang="zh-CN" sz="6000" smtClean="0">
                <a:solidFill>
                  <a:schemeClr val="bg1">
                    <a:alpha val="88000"/>
                  </a:schemeClr>
                </a:solidFill>
                <a:latin typeface="MElle HK Light" panose="020B0604020202020204" pitchFamily="2" charset="-120"/>
                <a:ea typeface="MElle HK Light" panose="020B0604020202020204" pitchFamily="2" charset="-120"/>
              </a:rPr>
              <a:t>two</a:t>
            </a:r>
            <a:endParaRPr lang="zh-CN" altLang="en-US" sz="6000">
              <a:solidFill>
                <a:schemeClr val="bg1">
                  <a:alpha val="88000"/>
                </a:schemeClr>
              </a:solidFill>
              <a:latin typeface="MElle HK Light" panose="020B0604020202020204" pitchFamily="2" charset="-120"/>
              <a:ea typeface="MElle HK Light" panose="020B0604020202020204" pitchFamily="2" charset="-120"/>
            </a:endParaRPr>
          </a:p>
        </p:txBody>
      </p:sp>
      <p:sp>
        <p:nvSpPr>
          <p:cNvPr id="7" name="文本框 6"/>
          <p:cNvSpPr txBox="1"/>
          <p:nvPr/>
        </p:nvSpPr>
        <p:spPr>
          <a:xfrm>
            <a:off x="5440561" y="2949146"/>
            <a:ext cx="6050280" cy="1070610"/>
          </a:xfrm>
          <a:prstGeom prst="rect">
            <a:avLst/>
          </a:prstGeom>
          <a:noFill/>
        </p:spPr>
        <p:txBody>
          <a:bodyPr wrap="none" rtlCol="0">
            <a:spAutoFit/>
          </a:bodyPr>
          <a:lstStyle/>
          <a:p>
            <a:r>
              <a:rPr lang="zh-CN" altLang="en-US" sz="6000" spc="600">
                <a:solidFill>
                  <a:schemeClr val="bg1">
                    <a:lumMod val="95000"/>
                  </a:schemeClr>
                </a:solidFill>
              </a:rPr>
              <a:t>需求规格说明书</a:t>
            </a:r>
            <a:endParaRPr lang="zh-CN" altLang="en-US" sz="6000" spc="600" dirty="0">
              <a:solidFill>
                <a:schemeClr val="bg1">
                  <a:lumMod val="95000"/>
                </a:schemeClr>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燕尾形 7"/>
          <p:cNvSpPr/>
          <p:nvPr/>
        </p:nvSpPr>
        <p:spPr>
          <a:xfrm>
            <a:off x="2862685" y="2082953"/>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5110690" y="2082953"/>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燕尾形 21"/>
          <p:cNvSpPr/>
          <p:nvPr/>
        </p:nvSpPr>
        <p:spPr>
          <a:xfrm>
            <a:off x="7453310" y="2082953"/>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31" name="组合 30"/>
          <p:cNvGrpSpPr/>
          <p:nvPr/>
        </p:nvGrpSpPr>
        <p:grpSpPr>
          <a:xfrm>
            <a:off x="3865537" y="2522807"/>
            <a:ext cx="479705" cy="702664"/>
            <a:chOff x="7362826" y="2633663"/>
            <a:chExt cx="338138" cy="495299"/>
          </a:xfrm>
          <a:solidFill>
            <a:schemeClr val="bg1"/>
          </a:solidFill>
        </p:grpSpPr>
        <p:sp>
          <p:nvSpPr>
            <p:cNvPr id="33" name="Freeform 206"/>
            <p:cNvSpPr/>
            <p:nvPr/>
          </p:nvSpPr>
          <p:spPr bwMode="auto">
            <a:xfrm>
              <a:off x="7362826" y="2667000"/>
              <a:ext cx="260350" cy="338137"/>
            </a:xfrm>
            <a:custGeom>
              <a:avLst/>
              <a:gdLst>
                <a:gd name="T0" fmla="*/ 23 w 23"/>
                <a:gd name="T1" fmla="*/ 28 h 30"/>
                <a:gd name="T2" fmla="*/ 23 w 23"/>
                <a:gd name="T3" fmla="*/ 28 h 30"/>
                <a:gd name="T4" fmla="*/ 14 w 23"/>
                <a:gd name="T5" fmla="*/ 26 h 30"/>
                <a:gd name="T6" fmla="*/ 2 w 23"/>
                <a:gd name="T7" fmla="*/ 9 h 30"/>
                <a:gd name="T8" fmla="*/ 3 w 23"/>
                <a:gd name="T9" fmla="*/ 0 h 30"/>
              </a:gdLst>
              <a:ahLst/>
              <a:cxnLst>
                <a:cxn ang="0">
                  <a:pos x="T0" y="T1"/>
                </a:cxn>
                <a:cxn ang="0">
                  <a:pos x="T2" y="T3"/>
                </a:cxn>
                <a:cxn ang="0">
                  <a:pos x="T4" y="T5"/>
                </a:cxn>
                <a:cxn ang="0">
                  <a:pos x="T6" y="T7"/>
                </a:cxn>
                <a:cxn ang="0">
                  <a:pos x="T8" y="T9"/>
                </a:cxn>
              </a:cxnLst>
              <a:rect l="0" t="0" r="r" b="b"/>
              <a:pathLst>
                <a:path w="23" h="30">
                  <a:moveTo>
                    <a:pt x="23" y="28"/>
                  </a:moveTo>
                  <a:cubicBezTo>
                    <a:pt x="23" y="28"/>
                    <a:pt x="23" y="28"/>
                    <a:pt x="23" y="28"/>
                  </a:cubicBezTo>
                  <a:cubicBezTo>
                    <a:pt x="20" y="30"/>
                    <a:pt x="16" y="29"/>
                    <a:pt x="14" y="26"/>
                  </a:cubicBezTo>
                  <a:cubicBezTo>
                    <a:pt x="2" y="9"/>
                    <a:pt x="2" y="9"/>
                    <a:pt x="2" y="9"/>
                  </a:cubicBezTo>
                  <a:cubicBezTo>
                    <a:pt x="0" y="7"/>
                    <a:pt x="0" y="3"/>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07"/>
            <p:cNvSpPr/>
            <p:nvPr/>
          </p:nvSpPr>
          <p:spPr bwMode="auto">
            <a:xfrm>
              <a:off x="7408863" y="2633663"/>
              <a:ext cx="112713" cy="123825"/>
            </a:xfrm>
            <a:custGeom>
              <a:avLst/>
              <a:gdLst>
                <a:gd name="T0" fmla="*/ 9 w 10"/>
                <a:gd name="T1" fmla="*/ 6 h 11"/>
                <a:gd name="T2" fmla="*/ 8 w 10"/>
                <a:gd name="T3" fmla="*/ 9 h 11"/>
                <a:gd name="T4" fmla="*/ 7 w 10"/>
                <a:gd name="T5" fmla="*/ 10 h 11"/>
                <a:gd name="T6" fmla="*/ 5 w 10"/>
                <a:gd name="T7" fmla="*/ 9 h 11"/>
                <a:gd name="T8" fmla="*/ 1 w 10"/>
                <a:gd name="T9" fmla="*/ 4 h 11"/>
                <a:gd name="T10" fmla="*/ 1 w 10"/>
                <a:gd name="T11" fmla="*/ 2 h 11"/>
                <a:gd name="T12" fmla="*/ 3 w 10"/>
                <a:gd name="T13" fmla="*/ 1 h 11"/>
                <a:gd name="T14" fmla="*/ 5 w 10"/>
                <a:gd name="T15" fmla="*/ 1 h 11"/>
                <a:gd name="T16" fmla="*/ 9 w 10"/>
                <a:gd name="T1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9" y="6"/>
                  </a:moveTo>
                  <a:cubicBezTo>
                    <a:pt x="10" y="7"/>
                    <a:pt x="9" y="9"/>
                    <a:pt x="8" y="9"/>
                  </a:cubicBezTo>
                  <a:cubicBezTo>
                    <a:pt x="7" y="10"/>
                    <a:pt x="7" y="10"/>
                    <a:pt x="7" y="10"/>
                  </a:cubicBezTo>
                  <a:cubicBezTo>
                    <a:pt x="6" y="11"/>
                    <a:pt x="5" y="10"/>
                    <a:pt x="5" y="9"/>
                  </a:cubicBezTo>
                  <a:cubicBezTo>
                    <a:pt x="1" y="4"/>
                    <a:pt x="1" y="4"/>
                    <a:pt x="1" y="4"/>
                  </a:cubicBezTo>
                  <a:cubicBezTo>
                    <a:pt x="0" y="4"/>
                    <a:pt x="1" y="2"/>
                    <a:pt x="1" y="2"/>
                  </a:cubicBezTo>
                  <a:cubicBezTo>
                    <a:pt x="3" y="1"/>
                    <a:pt x="3" y="1"/>
                    <a:pt x="3" y="1"/>
                  </a:cubicBezTo>
                  <a:cubicBezTo>
                    <a:pt x="3" y="0"/>
                    <a:pt x="5" y="1"/>
                    <a:pt x="5" y="1"/>
                  </a:cubicBezTo>
                  <a:lnTo>
                    <a:pt x="9"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08"/>
            <p:cNvSpPr/>
            <p:nvPr/>
          </p:nvSpPr>
          <p:spPr bwMode="auto">
            <a:xfrm>
              <a:off x="7566026" y="2847975"/>
              <a:ext cx="101600" cy="123825"/>
            </a:xfrm>
            <a:custGeom>
              <a:avLst/>
              <a:gdLst>
                <a:gd name="T0" fmla="*/ 9 w 9"/>
                <a:gd name="T1" fmla="*/ 7 h 11"/>
                <a:gd name="T2" fmla="*/ 8 w 9"/>
                <a:gd name="T3" fmla="*/ 9 h 11"/>
                <a:gd name="T4" fmla="*/ 7 w 9"/>
                <a:gd name="T5" fmla="*/ 10 h 11"/>
                <a:gd name="T6" fmla="*/ 4 w 9"/>
                <a:gd name="T7" fmla="*/ 10 h 11"/>
                <a:gd name="T8" fmla="*/ 1 w 9"/>
                <a:gd name="T9" fmla="*/ 5 h 11"/>
                <a:gd name="T10" fmla="*/ 1 w 9"/>
                <a:gd name="T11" fmla="*/ 2 h 11"/>
                <a:gd name="T12" fmla="*/ 2 w 9"/>
                <a:gd name="T13" fmla="*/ 1 h 11"/>
                <a:gd name="T14" fmla="*/ 5 w 9"/>
                <a:gd name="T15" fmla="*/ 2 h 11"/>
                <a:gd name="T16" fmla="*/ 9 w 9"/>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1">
                  <a:moveTo>
                    <a:pt x="9" y="7"/>
                  </a:moveTo>
                  <a:cubicBezTo>
                    <a:pt x="9" y="7"/>
                    <a:pt x="9" y="9"/>
                    <a:pt x="8" y="9"/>
                  </a:cubicBezTo>
                  <a:cubicBezTo>
                    <a:pt x="7" y="10"/>
                    <a:pt x="7" y="10"/>
                    <a:pt x="7" y="10"/>
                  </a:cubicBezTo>
                  <a:cubicBezTo>
                    <a:pt x="6" y="11"/>
                    <a:pt x="5" y="11"/>
                    <a:pt x="4" y="10"/>
                  </a:cubicBezTo>
                  <a:cubicBezTo>
                    <a:pt x="1" y="5"/>
                    <a:pt x="1" y="5"/>
                    <a:pt x="1" y="5"/>
                  </a:cubicBezTo>
                  <a:cubicBezTo>
                    <a:pt x="0" y="4"/>
                    <a:pt x="0" y="3"/>
                    <a:pt x="1" y="2"/>
                  </a:cubicBezTo>
                  <a:cubicBezTo>
                    <a:pt x="2" y="1"/>
                    <a:pt x="2" y="1"/>
                    <a:pt x="2" y="1"/>
                  </a:cubicBezTo>
                  <a:cubicBezTo>
                    <a:pt x="3" y="0"/>
                    <a:pt x="4" y="1"/>
                    <a:pt x="5" y="2"/>
                  </a:cubicBezTo>
                  <a:lnTo>
                    <a:pt x="9"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09"/>
            <p:cNvSpPr/>
            <p:nvPr/>
          </p:nvSpPr>
          <p:spPr bwMode="auto">
            <a:xfrm>
              <a:off x="7362826" y="2994025"/>
              <a:ext cx="338138" cy="134937"/>
            </a:xfrm>
            <a:custGeom>
              <a:avLst/>
              <a:gdLst>
                <a:gd name="T0" fmla="*/ 23 w 30"/>
                <a:gd name="T1" fmla="*/ 12 h 12"/>
                <a:gd name="T2" fmla="*/ 17 w 30"/>
                <a:gd name="T3" fmla="*/ 10 h 12"/>
                <a:gd name="T4" fmla="*/ 15 w 30"/>
                <a:gd name="T5" fmla="*/ 6 h 12"/>
                <a:gd name="T6" fmla="*/ 15 w 30"/>
                <a:gd name="T7" fmla="*/ 6 h 12"/>
                <a:gd name="T8" fmla="*/ 13 w 30"/>
                <a:gd name="T9" fmla="*/ 3 h 12"/>
                <a:gd name="T10" fmla="*/ 8 w 30"/>
                <a:gd name="T11" fmla="*/ 2 h 12"/>
                <a:gd name="T12" fmla="*/ 8 w 30"/>
                <a:gd name="T13" fmla="*/ 2 h 12"/>
                <a:gd name="T14" fmla="*/ 4 w 30"/>
                <a:gd name="T15" fmla="*/ 3 h 12"/>
                <a:gd name="T16" fmla="*/ 2 w 30"/>
                <a:gd name="T17" fmla="*/ 6 h 12"/>
                <a:gd name="T18" fmla="*/ 2 w 30"/>
                <a:gd name="T19" fmla="*/ 6 h 12"/>
                <a:gd name="T20" fmla="*/ 1 w 30"/>
                <a:gd name="T21" fmla="*/ 7 h 12"/>
                <a:gd name="T22" fmla="*/ 0 w 30"/>
                <a:gd name="T23" fmla="*/ 6 h 12"/>
                <a:gd name="T24" fmla="*/ 0 w 30"/>
                <a:gd name="T25" fmla="*/ 6 h 12"/>
                <a:gd name="T26" fmla="*/ 3 w 30"/>
                <a:gd name="T27" fmla="*/ 2 h 12"/>
                <a:gd name="T28" fmla="*/ 8 w 30"/>
                <a:gd name="T29" fmla="*/ 0 h 12"/>
                <a:gd name="T30" fmla="*/ 8 w 30"/>
                <a:gd name="T31" fmla="*/ 0 h 12"/>
                <a:gd name="T32" fmla="*/ 14 w 30"/>
                <a:gd name="T33" fmla="*/ 2 h 12"/>
                <a:gd name="T34" fmla="*/ 16 w 30"/>
                <a:gd name="T35" fmla="*/ 6 h 12"/>
                <a:gd name="T36" fmla="*/ 16 w 30"/>
                <a:gd name="T37" fmla="*/ 6 h 12"/>
                <a:gd name="T38" fmla="*/ 18 w 30"/>
                <a:gd name="T39" fmla="*/ 9 h 12"/>
                <a:gd name="T40" fmla="*/ 23 w 30"/>
                <a:gd name="T41" fmla="*/ 10 h 12"/>
                <a:gd name="T42" fmla="*/ 23 w 30"/>
                <a:gd name="T43" fmla="*/ 10 h 12"/>
                <a:gd name="T44" fmla="*/ 23 w 30"/>
                <a:gd name="T45" fmla="*/ 10 h 12"/>
                <a:gd name="T46" fmla="*/ 27 w 30"/>
                <a:gd name="T47" fmla="*/ 9 h 12"/>
                <a:gd name="T48" fmla="*/ 27 w 30"/>
                <a:gd name="T49" fmla="*/ 9 h 12"/>
                <a:gd name="T50" fmla="*/ 29 w 30"/>
                <a:gd name="T51" fmla="*/ 6 h 12"/>
                <a:gd name="T52" fmla="*/ 29 w 30"/>
                <a:gd name="T53" fmla="*/ 6 h 12"/>
                <a:gd name="T54" fmla="*/ 29 w 30"/>
                <a:gd name="T55" fmla="*/ 6 h 12"/>
                <a:gd name="T56" fmla="*/ 27 w 30"/>
                <a:gd name="T57" fmla="*/ 3 h 12"/>
                <a:gd name="T58" fmla="*/ 22 w 30"/>
                <a:gd name="T59" fmla="*/ 1 h 12"/>
                <a:gd name="T60" fmla="*/ 22 w 30"/>
                <a:gd name="T61" fmla="*/ 1 h 12"/>
                <a:gd name="T62" fmla="*/ 22 w 30"/>
                <a:gd name="T63" fmla="*/ 0 h 12"/>
                <a:gd name="T64" fmla="*/ 28 w 30"/>
                <a:gd name="T65" fmla="*/ 2 h 12"/>
                <a:gd name="T66" fmla="*/ 30 w 30"/>
                <a:gd name="T67" fmla="*/ 6 h 12"/>
                <a:gd name="T68" fmla="*/ 30 w 30"/>
                <a:gd name="T69" fmla="*/ 6 h 12"/>
                <a:gd name="T70" fmla="*/ 28 w 30"/>
                <a:gd name="T71" fmla="*/ 10 h 12"/>
                <a:gd name="T72" fmla="*/ 28 w 30"/>
                <a:gd name="T73" fmla="*/ 10 h 12"/>
                <a:gd name="T74" fmla="*/ 23 w 30"/>
                <a:gd name="T7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12">
                  <a:moveTo>
                    <a:pt x="23" y="12"/>
                  </a:moveTo>
                  <a:cubicBezTo>
                    <a:pt x="21" y="12"/>
                    <a:pt x="19" y="11"/>
                    <a:pt x="17" y="10"/>
                  </a:cubicBezTo>
                  <a:cubicBezTo>
                    <a:pt x="16" y="9"/>
                    <a:pt x="15" y="8"/>
                    <a:pt x="15" y="6"/>
                  </a:cubicBezTo>
                  <a:cubicBezTo>
                    <a:pt x="15" y="6"/>
                    <a:pt x="15" y="6"/>
                    <a:pt x="15" y="6"/>
                  </a:cubicBezTo>
                  <a:cubicBezTo>
                    <a:pt x="15" y="5"/>
                    <a:pt x="14" y="4"/>
                    <a:pt x="13" y="3"/>
                  </a:cubicBezTo>
                  <a:cubicBezTo>
                    <a:pt x="12" y="2"/>
                    <a:pt x="10" y="2"/>
                    <a:pt x="8" y="2"/>
                  </a:cubicBezTo>
                  <a:cubicBezTo>
                    <a:pt x="8" y="2"/>
                    <a:pt x="8" y="2"/>
                    <a:pt x="8" y="2"/>
                  </a:cubicBezTo>
                  <a:cubicBezTo>
                    <a:pt x="6" y="2"/>
                    <a:pt x="5" y="2"/>
                    <a:pt x="4" y="3"/>
                  </a:cubicBezTo>
                  <a:cubicBezTo>
                    <a:pt x="2" y="4"/>
                    <a:pt x="2" y="5"/>
                    <a:pt x="2" y="6"/>
                  </a:cubicBezTo>
                  <a:cubicBezTo>
                    <a:pt x="2" y="6"/>
                    <a:pt x="2" y="6"/>
                    <a:pt x="2" y="6"/>
                  </a:cubicBezTo>
                  <a:cubicBezTo>
                    <a:pt x="2" y="6"/>
                    <a:pt x="2" y="7"/>
                    <a:pt x="1" y="7"/>
                  </a:cubicBezTo>
                  <a:cubicBezTo>
                    <a:pt x="1" y="7"/>
                    <a:pt x="0" y="7"/>
                    <a:pt x="0" y="6"/>
                  </a:cubicBezTo>
                  <a:cubicBezTo>
                    <a:pt x="0" y="6"/>
                    <a:pt x="0" y="6"/>
                    <a:pt x="0" y="6"/>
                  </a:cubicBezTo>
                  <a:cubicBezTo>
                    <a:pt x="0" y="4"/>
                    <a:pt x="1" y="3"/>
                    <a:pt x="3" y="2"/>
                  </a:cubicBezTo>
                  <a:cubicBezTo>
                    <a:pt x="4" y="1"/>
                    <a:pt x="6" y="0"/>
                    <a:pt x="8" y="0"/>
                  </a:cubicBezTo>
                  <a:cubicBezTo>
                    <a:pt x="8" y="0"/>
                    <a:pt x="8" y="0"/>
                    <a:pt x="8" y="0"/>
                  </a:cubicBezTo>
                  <a:cubicBezTo>
                    <a:pt x="10" y="0"/>
                    <a:pt x="12" y="1"/>
                    <a:pt x="14" y="2"/>
                  </a:cubicBezTo>
                  <a:cubicBezTo>
                    <a:pt x="15" y="3"/>
                    <a:pt x="16" y="4"/>
                    <a:pt x="16" y="6"/>
                  </a:cubicBezTo>
                  <a:cubicBezTo>
                    <a:pt x="16" y="6"/>
                    <a:pt x="16" y="6"/>
                    <a:pt x="16" y="6"/>
                  </a:cubicBezTo>
                  <a:cubicBezTo>
                    <a:pt x="16" y="7"/>
                    <a:pt x="17" y="8"/>
                    <a:pt x="18" y="9"/>
                  </a:cubicBezTo>
                  <a:cubicBezTo>
                    <a:pt x="19" y="10"/>
                    <a:pt x="21" y="10"/>
                    <a:pt x="23" y="10"/>
                  </a:cubicBezTo>
                  <a:cubicBezTo>
                    <a:pt x="23" y="10"/>
                    <a:pt x="23" y="10"/>
                    <a:pt x="23" y="10"/>
                  </a:cubicBezTo>
                  <a:cubicBezTo>
                    <a:pt x="23" y="10"/>
                    <a:pt x="23" y="10"/>
                    <a:pt x="23" y="10"/>
                  </a:cubicBezTo>
                  <a:cubicBezTo>
                    <a:pt x="25" y="10"/>
                    <a:pt x="26" y="10"/>
                    <a:pt x="27" y="9"/>
                  </a:cubicBezTo>
                  <a:cubicBezTo>
                    <a:pt x="27" y="9"/>
                    <a:pt x="27" y="9"/>
                    <a:pt x="27" y="9"/>
                  </a:cubicBezTo>
                  <a:cubicBezTo>
                    <a:pt x="29" y="8"/>
                    <a:pt x="29" y="7"/>
                    <a:pt x="29" y="6"/>
                  </a:cubicBezTo>
                  <a:cubicBezTo>
                    <a:pt x="29" y="6"/>
                    <a:pt x="29" y="6"/>
                    <a:pt x="29" y="6"/>
                  </a:cubicBezTo>
                  <a:cubicBezTo>
                    <a:pt x="29" y="6"/>
                    <a:pt x="29" y="6"/>
                    <a:pt x="29" y="6"/>
                  </a:cubicBezTo>
                  <a:cubicBezTo>
                    <a:pt x="29" y="5"/>
                    <a:pt x="28" y="4"/>
                    <a:pt x="27" y="3"/>
                  </a:cubicBezTo>
                  <a:cubicBezTo>
                    <a:pt x="26" y="2"/>
                    <a:pt x="24" y="1"/>
                    <a:pt x="22" y="1"/>
                  </a:cubicBezTo>
                  <a:cubicBezTo>
                    <a:pt x="22" y="1"/>
                    <a:pt x="22" y="1"/>
                    <a:pt x="22" y="1"/>
                  </a:cubicBezTo>
                  <a:cubicBezTo>
                    <a:pt x="22" y="0"/>
                    <a:pt x="22" y="0"/>
                    <a:pt x="22" y="0"/>
                  </a:cubicBezTo>
                  <a:cubicBezTo>
                    <a:pt x="25" y="0"/>
                    <a:pt x="27" y="1"/>
                    <a:pt x="28" y="2"/>
                  </a:cubicBezTo>
                  <a:cubicBezTo>
                    <a:pt x="29" y="3"/>
                    <a:pt x="30" y="4"/>
                    <a:pt x="30" y="6"/>
                  </a:cubicBezTo>
                  <a:cubicBezTo>
                    <a:pt x="30" y="6"/>
                    <a:pt x="30" y="6"/>
                    <a:pt x="30" y="6"/>
                  </a:cubicBezTo>
                  <a:cubicBezTo>
                    <a:pt x="30" y="8"/>
                    <a:pt x="30" y="9"/>
                    <a:pt x="28" y="10"/>
                  </a:cubicBezTo>
                  <a:cubicBezTo>
                    <a:pt x="28" y="10"/>
                    <a:pt x="28" y="10"/>
                    <a:pt x="28" y="10"/>
                  </a:cubicBezTo>
                  <a:cubicBezTo>
                    <a:pt x="27" y="11"/>
                    <a:pt x="25" y="12"/>
                    <a:pt x="2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8" name="文本框 37"/>
          <p:cNvSpPr txBox="1"/>
          <p:nvPr/>
        </p:nvSpPr>
        <p:spPr>
          <a:xfrm>
            <a:off x="7907031" y="4120181"/>
            <a:ext cx="1554480" cy="384810"/>
          </a:xfrm>
          <a:prstGeom prst="rect">
            <a:avLst/>
          </a:prstGeom>
          <a:noFill/>
        </p:spPr>
        <p:txBody>
          <a:bodyPr wrap="none" rtlCol="0">
            <a:spAutoFit/>
          </a:bodyPr>
          <a:lstStyle/>
          <a:p>
            <a:r>
              <a:rPr lang="zh-CN" altLang="en-US" b="1" dirty="0">
                <a:solidFill>
                  <a:schemeClr val="accent4"/>
                </a:solidFill>
              </a:rPr>
              <a:t>软件质量属性</a:t>
            </a:r>
            <a:endParaRPr lang="zh-CN" altLang="en-US" b="1" dirty="0">
              <a:solidFill>
                <a:schemeClr val="accent4"/>
              </a:solidFill>
            </a:endParaRPr>
          </a:p>
        </p:txBody>
      </p:sp>
      <p:sp>
        <p:nvSpPr>
          <p:cNvPr id="39" name="文本框 38"/>
          <p:cNvSpPr txBox="1"/>
          <p:nvPr/>
        </p:nvSpPr>
        <p:spPr>
          <a:xfrm>
            <a:off x="3137546" y="4120181"/>
            <a:ext cx="1097280" cy="384810"/>
          </a:xfrm>
          <a:prstGeom prst="rect">
            <a:avLst/>
          </a:prstGeom>
          <a:noFill/>
        </p:spPr>
        <p:txBody>
          <a:bodyPr wrap="none" rtlCol="0">
            <a:spAutoFit/>
          </a:bodyPr>
          <a:lstStyle/>
          <a:p>
            <a:r>
              <a:rPr lang="zh-CN" altLang="en-US" b="1" dirty="0" smtClean="0">
                <a:solidFill>
                  <a:schemeClr val="accent4"/>
                </a:solidFill>
              </a:rPr>
              <a:t>数据描述</a:t>
            </a:r>
            <a:endParaRPr lang="zh-CN" altLang="en-US" b="1" dirty="0" smtClean="0">
              <a:solidFill>
                <a:schemeClr val="accent4"/>
              </a:solidFill>
            </a:endParaRPr>
          </a:p>
        </p:txBody>
      </p:sp>
      <p:sp>
        <p:nvSpPr>
          <p:cNvPr id="40" name="文本框 39"/>
          <p:cNvSpPr txBox="1"/>
          <p:nvPr/>
        </p:nvSpPr>
        <p:spPr>
          <a:xfrm>
            <a:off x="5527051" y="4120181"/>
            <a:ext cx="1097280" cy="384810"/>
          </a:xfrm>
          <a:prstGeom prst="rect">
            <a:avLst/>
          </a:prstGeom>
          <a:noFill/>
        </p:spPr>
        <p:txBody>
          <a:bodyPr wrap="none" rtlCol="0">
            <a:spAutoFit/>
          </a:bodyPr>
          <a:lstStyle/>
          <a:p>
            <a:r>
              <a:rPr lang="zh-CN" altLang="en-US" b="1" dirty="0">
                <a:solidFill>
                  <a:schemeClr val="accent4"/>
                </a:solidFill>
              </a:rPr>
              <a:t>功能需求</a:t>
            </a:r>
            <a:endParaRPr lang="zh-CN" altLang="en-US" b="1" dirty="0">
              <a:solidFill>
                <a:schemeClr val="accent4"/>
              </a:solidFill>
            </a:endParaRPr>
          </a:p>
        </p:txBody>
      </p:sp>
      <p:grpSp>
        <p:nvGrpSpPr>
          <p:cNvPr id="42" name="组合 41"/>
          <p:cNvGrpSpPr/>
          <p:nvPr/>
        </p:nvGrpSpPr>
        <p:grpSpPr>
          <a:xfrm>
            <a:off x="8340970" y="2714836"/>
            <a:ext cx="679069" cy="553893"/>
            <a:chOff x="1563256" y="1711324"/>
            <a:chExt cx="344488" cy="280987"/>
          </a:xfrm>
          <a:solidFill>
            <a:schemeClr val="bg1"/>
          </a:solidFill>
        </p:grpSpPr>
        <p:sp>
          <p:nvSpPr>
            <p:cNvPr id="43" name="Freeform 29"/>
            <p:cNvSpPr>
              <a:spLocks noEditPoints="1"/>
            </p:cNvSpPr>
            <p:nvPr/>
          </p:nvSpPr>
          <p:spPr bwMode="auto">
            <a:xfrm>
              <a:off x="1718831" y="1858962"/>
              <a:ext cx="33338" cy="41275"/>
            </a:xfrm>
            <a:custGeom>
              <a:avLst/>
              <a:gdLst>
                <a:gd name="T0" fmla="*/ 14 w 14"/>
                <a:gd name="T1" fmla="*/ 10 h 17"/>
                <a:gd name="T2" fmla="*/ 14 w 14"/>
                <a:gd name="T3" fmla="*/ 7 h 17"/>
                <a:gd name="T4" fmla="*/ 7 w 14"/>
                <a:gd name="T5" fmla="*/ 0 h 17"/>
                <a:gd name="T6" fmla="*/ 0 w 14"/>
                <a:gd name="T7" fmla="*/ 7 h 17"/>
                <a:gd name="T8" fmla="*/ 0 w 14"/>
                <a:gd name="T9" fmla="*/ 10 h 17"/>
                <a:gd name="T10" fmla="*/ 7 w 14"/>
                <a:gd name="T11" fmla="*/ 17 h 17"/>
                <a:gd name="T12" fmla="*/ 14 w 14"/>
                <a:gd name="T13" fmla="*/ 10 h 17"/>
                <a:gd name="T14" fmla="*/ 14 w 14"/>
                <a:gd name="T15" fmla="*/ 10 h 17"/>
                <a:gd name="T16" fmla="*/ 14 w 14"/>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7">
                  <a:moveTo>
                    <a:pt x="14" y="10"/>
                  </a:moveTo>
                  <a:cubicBezTo>
                    <a:pt x="14" y="7"/>
                    <a:pt x="14" y="7"/>
                    <a:pt x="14" y="7"/>
                  </a:cubicBezTo>
                  <a:cubicBezTo>
                    <a:pt x="14" y="3"/>
                    <a:pt x="11" y="0"/>
                    <a:pt x="7" y="0"/>
                  </a:cubicBezTo>
                  <a:cubicBezTo>
                    <a:pt x="3" y="0"/>
                    <a:pt x="0" y="3"/>
                    <a:pt x="0" y="7"/>
                  </a:cubicBezTo>
                  <a:cubicBezTo>
                    <a:pt x="0" y="10"/>
                    <a:pt x="0" y="10"/>
                    <a:pt x="0" y="10"/>
                  </a:cubicBezTo>
                  <a:cubicBezTo>
                    <a:pt x="0" y="14"/>
                    <a:pt x="3" y="17"/>
                    <a:pt x="7" y="17"/>
                  </a:cubicBezTo>
                  <a:cubicBezTo>
                    <a:pt x="11" y="17"/>
                    <a:pt x="14" y="14"/>
                    <a:pt x="14" y="10"/>
                  </a:cubicBezTo>
                  <a:close/>
                  <a:moveTo>
                    <a:pt x="14" y="10"/>
                  </a:moveTo>
                  <a:cubicBezTo>
                    <a:pt x="14" y="10"/>
                    <a:pt x="14" y="10"/>
                    <a:pt x="14" y="1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0"/>
            <p:cNvSpPr>
              <a:spLocks noEditPoints="1"/>
            </p:cNvSpPr>
            <p:nvPr/>
          </p:nvSpPr>
          <p:spPr bwMode="auto">
            <a:xfrm>
              <a:off x="1571193" y="1889124"/>
              <a:ext cx="328613" cy="103187"/>
            </a:xfrm>
            <a:custGeom>
              <a:avLst/>
              <a:gdLst>
                <a:gd name="T0" fmla="*/ 79 w 134"/>
                <a:gd name="T1" fmla="*/ 2 h 42"/>
                <a:gd name="T2" fmla="*/ 67 w 134"/>
                <a:gd name="T3" fmla="*/ 10 h 42"/>
                <a:gd name="T4" fmla="*/ 55 w 134"/>
                <a:gd name="T5" fmla="*/ 2 h 42"/>
                <a:gd name="T6" fmla="*/ 8 w 134"/>
                <a:gd name="T7" fmla="*/ 2 h 42"/>
                <a:gd name="T8" fmla="*/ 0 w 134"/>
                <a:gd name="T9" fmla="*/ 0 h 42"/>
                <a:gd name="T10" fmla="*/ 0 w 134"/>
                <a:gd name="T11" fmla="*/ 31 h 42"/>
                <a:gd name="T12" fmla="*/ 11 w 134"/>
                <a:gd name="T13" fmla="*/ 42 h 42"/>
                <a:gd name="T14" fmla="*/ 123 w 134"/>
                <a:gd name="T15" fmla="*/ 42 h 42"/>
                <a:gd name="T16" fmla="*/ 134 w 134"/>
                <a:gd name="T17" fmla="*/ 31 h 42"/>
                <a:gd name="T18" fmla="*/ 134 w 134"/>
                <a:gd name="T19" fmla="*/ 0 h 42"/>
                <a:gd name="T20" fmla="*/ 126 w 134"/>
                <a:gd name="T21" fmla="*/ 2 h 42"/>
                <a:gd name="T22" fmla="*/ 79 w 134"/>
                <a:gd name="T23" fmla="*/ 2 h 42"/>
                <a:gd name="T24" fmla="*/ 79 w 134"/>
                <a:gd name="T25" fmla="*/ 2 h 42"/>
                <a:gd name="T26" fmla="*/ 79 w 134"/>
                <a:gd name="T27"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42">
                  <a:moveTo>
                    <a:pt x="79" y="2"/>
                  </a:moveTo>
                  <a:cubicBezTo>
                    <a:pt x="77" y="7"/>
                    <a:pt x="72" y="10"/>
                    <a:pt x="67" y="10"/>
                  </a:cubicBezTo>
                  <a:cubicBezTo>
                    <a:pt x="62" y="10"/>
                    <a:pt x="57" y="7"/>
                    <a:pt x="55" y="2"/>
                  </a:cubicBezTo>
                  <a:cubicBezTo>
                    <a:pt x="8" y="2"/>
                    <a:pt x="8" y="2"/>
                    <a:pt x="8" y="2"/>
                  </a:cubicBezTo>
                  <a:cubicBezTo>
                    <a:pt x="6" y="2"/>
                    <a:pt x="3" y="1"/>
                    <a:pt x="0" y="0"/>
                  </a:cubicBezTo>
                  <a:cubicBezTo>
                    <a:pt x="0" y="31"/>
                    <a:pt x="0" y="31"/>
                    <a:pt x="0" y="31"/>
                  </a:cubicBezTo>
                  <a:cubicBezTo>
                    <a:pt x="0" y="37"/>
                    <a:pt x="5" y="42"/>
                    <a:pt x="11" y="42"/>
                  </a:cubicBezTo>
                  <a:cubicBezTo>
                    <a:pt x="123" y="42"/>
                    <a:pt x="123" y="42"/>
                    <a:pt x="123" y="42"/>
                  </a:cubicBezTo>
                  <a:cubicBezTo>
                    <a:pt x="129" y="42"/>
                    <a:pt x="134" y="37"/>
                    <a:pt x="134" y="31"/>
                  </a:cubicBezTo>
                  <a:cubicBezTo>
                    <a:pt x="134" y="0"/>
                    <a:pt x="134" y="0"/>
                    <a:pt x="134" y="0"/>
                  </a:cubicBezTo>
                  <a:cubicBezTo>
                    <a:pt x="131" y="1"/>
                    <a:pt x="128" y="2"/>
                    <a:pt x="126" y="2"/>
                  </a:cubicBezTo>
                  <a:lnTo>
                    <a:pt x="79" y="2"/>
                  </a:lnTo>
                  <a:close/>
                  <a:moveTo>
                    <a:pt x="79" y="2"/>
                  </a:moveTo>
                  <a:cubicBezTo>
                    <a:pt x="79" y="2"/>
                    <a:pt x="79" y="2"/>
                    <a:pt x="79"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1"/>
            <p:cNvSpPr>
              <a:spLocks noEditPoints="1"/>
            </p:cNvSpPr>
            <p:nvPr/>
          </p:nvSpPr>
          <p:spPr bwMode="auto">
            <a:xfrm>
              <a:off x="1563256" y="1711324"/>
              <a:ext cx="344488" cy="161925"/>
            </a:xfrm>
            <a:custGeom>
              <a:avLst/>
              <a:gdLst>
                <a:gd name="T0" fmla="*/ 128 w 140"/>
                <a:gd name="T1" fmla="*/ 18 h 66"/>
                <a:gd name="T2" fmla="*/ 101 w 140"/>
                <a:gd name="T3" fmla="*/ 18 h 66"/>
                <a:gd name="T4" fmla="*/ 81 w 140"/>
                <a:gd name="T5" fmla="*/ 0 h 66"/>
                <a:gd name="T6" fmla="*/ 59 w 140"/>
                <a:gd name="T7" fmla="*/ 0 h 66"/>
                <a:gd name="T8" fmla="*/ 39 w 140"/>
                <a:gd name="T9" fmla="*/ 18 h 66"/>
                <a:gd name="T10" fmla="*/ 12 w 140"/>
                <a:gd name="T11" fmla="*/ 18 h 66"/>
                <a:gd name="T12" fmla="*/ 0 w 140"/>
                <a:gd name="T13" fmla="*/ 29 h 66"/>
                <a:gd name="T14" fmla="*/ 0 w 140"/>
                <a:gd name="T15" fmla="*/ 54 h 66"/>
                <a:gd name="T16" fmla="*/ 11 w 140"/>
                <a:gd name="T17" fmla="*/ 66 h 66"/>
                <a:gd name="T18" fmla="*/ 58 w 140"/>
                <a:gd name="T19" fmla="*/ 66 h 66"/>
                <a:gd name="T20" fmla="*/ 62 w 140"/>
                <a:gd name="T21" fmla="*/ 57 h 66"/>
                <a:gd name="T22" fmla="*/ 62 w 140"/>
                <a:gd name="T23" fmla="*/ 57 h 66"/>
                <a:gd name="T24" fmla="*/ 63 w 140"/>
                <a:gd name="T25" fmla="*/ 56 h 66"/>
                <a:gd name="T26" fmla="*/ 64 w 140"/>
                <a:gd name="T27" fmla="*/ 56 h 66"/>
                <a:gd name="T28" fmla="*/ 65 w 140"/>
                <a:gd name="T29" fmla="*/ 55 h 66"/>
                <a:gd name="T30" fmla="*/ 67 w 140"/>
                <a:gd name="T31" fmla="*/ 55 h 66"/>
                <a:gd name="T32" fmla="*/ 68 w 140"/>
                <a:gd name="T33" fmla="*/ 54 h 66"/>
                <a:gd name="T34" fmla="*/ 70 w 140"/>
                <a:gd name="T35" fmla="*/ 54 h 66"/>
                <a:gd name="T36" fmla="*/ 72 w 140"/>
                <a:gd name="T37" fmla="*/ 54 h 66"/>
                <a:gd name="T38" fmla="*/ 73 w 140"/>
                <a:gd name="T39" fmla="*/ 55 h 66"/>
                <a:gd name="T40" fmla="*/ 75 w 140"/>
                <a:gd name="T41" fmla="*/ 55 h 66"/>
                <a:gd name="T42" fmla="*/ 76 w 140"/>
                <a:gd name="T43" fmla="*/ 56 h 66"/>
                <a:gd name="T44" fmla="*/ 77 w 140"/>
                <a:gd name="T45" fmla="*/ 56 h 66"/>
                <a:gd name="T46" fmla="*/ 78 w 140"/>
                <a:gd name="T47" fmla="*/ 57 h 66"/>
                <a:gd name="T48" fmla="*/ 78 w 140"/>
                <a:gd name="T49" fmla="*/ 57 h 66"/>
                <a:gd name="T50" fmla="*/ 82 w 140"/>
                <a:gd name="T51" fmla="*/ 66 h 66"/>
                <a:gd name="T52" fmla="*/ 129 w 140"/>
                <a:gd name="T53" fmla="*/ 66 h 66"/>
                <a:gd name="T54" fmla="*/ 140 w 140"/>
                <a:gd name="T55" fmla="*/ 54 h 66"/>
                <a:gd name="T56" fmla="*/ 140 w 140"/>
                <a:gd name="T57" fmla="*/ 29 h 66"/>
                <a:gd name="T58" fmla="*/ 128 w 140"/>
                <a:gd name="T59" fmla="*/ 18 h 66"/>
                <a:gd name="T60" fmla="*/ 49 w 140"/>
                <a:gd name="T61" fmla="*/ 18 h 66"/>
                <a:gd name="T62" fmla="*/ 59 w 140"/>
                <a:gd name="T63" fmla="*/ 10 h 66"/>
                <a:gd name="T64" fmla="*/ 81 w 140"/>
                <a:gd name="T65" fmla="*/ 10 h 66"/>
                <a:gd name="T66" fmla="*/ 91 w 140"/>
                <a:gd name="T67" fmla="*/ 18 h 66"/>
                <a:gd name="T68" fmla="*/ 49 w 140"/>
                <a:gd name="T69" fmla="*/ 18 h 66"/>
                <a:gd name="T70" fmla="*/ 49 w 140"/>
                <a:gd name="T71" fmla="*/ 18 h 66"/>
                <a:gd name="T72" fmla="*/ 49 w 140"/>
                <a:gd name="T73"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0" h="66">
                  <a:moveTo>
                    <a:pt x="128" y="18"/>
                  </a:moveTo>
                  <a:cubicBezTo>
                    <a:pt x="101" y="18"/>
                    <a:pt x="101" y="18"/>
                    <a:pt x="101" y="18"/>
                  </a:cubicBezTo>
                  <a:cubicBezTo>
                    <a:pt x="100" y="8"/>
                    <a:pt x="91" y="0"/>
                    <a:pt x="81" y="0"/>
                  </a:cubicBezTo>
                  <a:cubicBezTo>
                    <a:pt x="59" y="0"/>
                    <a:pt x="59" y="0"/>
                    <a:pt x="59" y="0"/>
                  </a:cubicBezTo>
                  <a:cubicBezTo>
                    <a:pt x="49" y="0"/>
                    <a:pt x="40" y="8"/>
                    <a:pt x="39" y="18"/>
                  </a:cubicBezTo>
                  <a:cubicBezTo>
                    <a:pt x="12" y="18"/>
                    <a:pt x="12" y="18"/>
                    <a:pt x="12" y="18"/>
                  </a:cubicBezTo>
                  <a:cubicBezTo>
                    <a:pt x="6" y="18"/>
                    <a:pt x="0" y="23"/>
                    <a:pt x="0" y="29"/>
                  </a:cubicBezTo>
                  <a:cubicBezTo>
                    <a:pt x="0" y="54"/>
                    <a:pt x="0" y="54"/>
                    <a:pt x="0" y="54"/>
                  </a:cubicBezTo>
                  <a:cubicBezTo>
                    <a:pt x="0" y="61"/>
                    <a:pt x="5" y="66"/>
                    <a:pt x="11" y="66"/>
                  </a:cubicBezTo>
                  <a:cubicBezTo>
                    <a:pt x="58" y="66"/>
                    <a:pt x="58" y="66"/>
                    <a:pt x="58" y="66"/>
                  </a:cubicBezTo>
                  <a:cubicBezTo>
                    <a:pt x="58" y="62"/>
                    <a:pt x="60" y="59"/>
                    <a:pt x="62" y="57"/>
                  </a:cubicBezTo>
                  <a:cubicBezTo>
                    <a:pt x="62" y="57"/>
                    <a:pt x="62" y="57"/>
                    <a:pt x="62" y="57"/>
                  </a:cubicBezTo>
                  <a:cubicBezTo>
                    <a:pt x="62" y="57"/>
                    <a:pt x="63" y="56"/>
                    <a:pt x="63" y="56"/>
                  </a:cubicBezTo>
                  <a:cubicBezTo>
                    <a:pt x="64" y="56"/>
                    <a:pt x="64" y="56"/>
                    <a:pt x="64" y="56"/>
                  </a:cubicBezTo>
                  <a:cubicBezTo>
                    <a:pt x="64" y="55"/>
                    <a:pt x="65" y="55"/>
                    <a:pt x="65" y="55"/>
                  </a:cubicBezTo>
                  <a:cubicBezTo>
                    <a:pt x="66" y="55"/>
                    <a:pt x="66" y="55"/>
                    <a:pt x="67" y="55"/>
                  </a:cubicBezTo>
                  <a:cubicBezTo>
                    <a:pt x="67" y="54"/>
                    <a:pt x="67" y="54"/>
                    <a:pt x="68" y="54"/>
                  </a:cubicBezTo>
                  <a:cubicBezTo>
                    <a:pt x="68" y="54"/>
                    <a:pt x="69" y="54"/>
                    <a:pt x="70" y="54"/>
                  </a:cubicBezTo>
                  <a:cubicBezTo>
                    <a:pt x="71" y="54"/>
                    <a:pt x="72" y="54"/>
                    <a:pt x="72" y="54"/>
                  </a:cubicBezTo>
                  <a:cubicBezTo>
                    <a:pt x="73" y="54"/>
                    <a:pt x="73" y="54"/>
                    <a:pt x="73" y="55"/>
                  </a:cubicBezTo>
                  <a:cubicBezTo>
                    <a:pt x="74" y="55"/>
                    <a:pt x="74" y="55"/>
                    <a:pt x="75" y="55"/>
                  </a:cubicBezTo>
                  <a:cubicBezTo>
                    <a:pt x="75" y="55"/>
                    <a:pt x="76" y="55"/>
                    <a:pt x="76" y="56"/>
                  </a:cubicBezTo>
                  <a:cubicBezTo>
                    <a:pt x="76" y="56"/>
                    <a:pt x="76" y="56"/>
                    <a:pt x="77" y="56"/>
                  </a:cubicBezTo>
                  <a:cubicBezTo>
                    <a:pt x="77" y="56"/>
                    <a:pt x="78" y="57"/>
                    <a:pt x="78" y="57"/>
                  </a:cubicBezTo>
                  <a:cubicBezTo>
                    <a:pt x="78" y="57"/>
                    <a:pt x="78" y="57"/>
                    <a:pt x="78" y="57"/>
                  </a:cubicBezTo>
                  <a:cubicBezTo>
                    <a:pt x="81" y="59"/>
                    <a:pt x="82" y="62"/>
                    <a:pt x="82" y="66"/>
                  </a:cubicBezTo>
                  <a:cubicBezTo>
                    <a:pt x="129" y="66"/>
                    <a:pt x="129" y="66"/>
                    <a:pt x="129" y="66"/>
                  </a:cubicBezTo>
                  <a:cubicBezTo>
                    <a:pt x="135" y="66"/>
                    <a:pt x="140" y="61"/>
                    <a:pt x="140" y="54"/>
                  </a:cubicBezTo>
                  <a:cubicBezTo>
                    <a:pt x="140" y="29"/>
                    <a:pt x="140" y="29"/>
                    <a:pt x="140" y="29"/>
                  </a:cubicBezTo>
                  <a:cubicBezTo>
                    <a:pt x="140" y="23"/>
                    <a:pt x="134" y="18"/>
                    <a:pt x="128" y="18"/>
                  </a:cubicBezTo>
                  <a:close/>
                  <a:moveTo>
                    <a:pt x="49" y="18"/>
                  </a:moveTo>
                  <a:cubicBezTo>
                    <a:pt x="51" y="14"/>
                    <a:pt x="55" y="10"/>
                    <a:pt x="59" y="10"/>
                  </a:cubicBezTo>
                  <a:cubicBezTo>
                    <a:pt x="81" y="10"/>
                    <a:pt x="81" y="10"/>
                    <a:pt x="81" y="10"/>
                  </a:cubicBezTo>
                  <a:cubicBezTo>
                    <a:pt x="85" y="10"/>
                    <a:pt x="89" y="14"/>
                    <a:pt x="91" y="18"/>
                  </a:cubicBezTo>
                  <a:lnTo>
                    <a:pt x="49" y="18"/>
                  </a:lnTo>
                  <a:close/>
                  <a:moveTo>
                    <a:pt x="49" y="18"/>
                  </a:moveTo>
                  <a:cubicBezTo>
                    <a:pt x="49" y="18"/>
                    <a:pt x="49" y="18"/>
                    <a:pt x="49" y="18"/>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9" name="组合 48"/>
          <p:cNvGrpSpPr/>
          <p:nvPr/>
        </p:nvGrpSpPr>
        <p:grpSpPr>
          <a:xfrm>
            <a:off x="6092824" y="2655388"/>
            <a:ext cx="574847" cy="572739"/>
            <a:chOff x="6475413" y="631826"/>
            <a:chExt cx="1298575" cy="1293813"/>
          </a:xfrm>
          <a:solidFill>
            <a:schemeClr val="bg1"/>
          </a:solidFill>
        </p:grpSpPr>
        <p:sp>
          <p:nvSpPr>
            <p:cNvPr id="50"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Oval 277"/>
            <p:cNvSpPr>
              <a:spLocks noChangeArrowheads="1"/>
            </p:cNvSpPr>
            <p:nvPr/>
          </p:nvSpPr>
          <p:spPr bwMode="auto">
            <a:xfrm>
              <a:off x="7027863" y="1179513"/>
              <a:ext cx="198438" cy="198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0" name="组合 59"/>
          <p:cNvGrpSpPr/>
          <p:nvPr/>
        </p:nvGrpSpPr>
        <p:grpSpPr>
          <a:xfrm>
            <a:off x="672792" y="604872"/>
            <a:ext cx="2779077" cy="411480"/>
            <a:chOff x="672792" y="604872"/>
            <a:chExt cx="2779077" cy="411480"/>
          </a:xfrm>
        </p:grpSpPr>
        <p:sp>
          <p:nvSpPr>
            <p:cNvPr id="61" name="矩形 60"/>
            <p:cNvSpPr/>
            <p:nvPr/>
          </p:nvSpPr>
          <p:spPr>
            <a:xfrm>
              <a:off x="1404629" y="604872"/>
              <a:ext cx="2047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宋体" panose="02010600030101010101" pitchFamily="2" charset="-122"/>
                  <a:cs typeface="Meiryo UI" panose="020B0604030504040204" pitchFamily="34" charset="-128"/>
                </a:rPr>
                <a:t>需求规格说明书</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62" name="直角三角形 61"/>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3" name="直角三角形 62"/>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64" name="文本框 63"/>
          <p:cNvSpPr txBox="1"/>
          <p:nvPr/>
        </p:nvSpPr>
        <p:spPr>
          <a:xfrm>
            <a:off x="1707528" y="4922203"/>
            <a:ext cx="8776944" cy="359410"/>
          </a:xfrm>
          <a:prstGeom prst="rect">
            <a:avLst/>
          </a:prstGeom>
          <a:noFill/>
        </p:spPr>
        <p:txBody>
          <a:bodyPr wrap="square" rtlCol="0">
            <a:spAutoFit/>
          </a:bodyPr>
          <a:lstStyle/>
          <a:p>
            <a:pPr algn="ctr">
              <a:lnSpc>
                <a:spcPct val="110000"/>
              </a:lnSpc>
            </a:pPr>
            <a:r>
              <a:rPr lang="en-US" altLang="zh-CN" sz="1600" smtClean="0">
                <a:solidFill>
                  <a:schemeClr val="bg1"/>
                </a:solidFill>
                <a:latin typeface="Segoe UI Semilight" panose="020B0402040204020203" pitchFamily="34" charset="0"/>
                <a:cs typeface="Segoe UI Semilight" panose="020B0402040204020203" pitchFamily="34" charset="0"/>
              </a:rPr>
              <a:t>反映出用户的问题结构，方便用户与软件开发人员之间的交流和沟通。</a:t>
            </a:r>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圆角矩形 13"/>
          <p:cNvSpPr/>
          <p:nvPr/>
        </p:nvSpPr>
        <p:spPr>
          <a:xfrm>
            <a:off x="1120519" y="2032462"/>
            <a:ext cx="724582" cy="72458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圆角矩形 15"/>
          <p:cNvSpPr/>
          <p:nvPr/>
        </p:nvSpPr>
        <p:spPr>
          <a:xfrm>
            <a:off x="1120519" y="4041197"/>
            <a:ext cx="724582" cy="72458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圆角矩形 16"/>
          <p:cNvSpPr/>
          <p:nvPr/>
        </p:nvSpPr>
        <p:spPr>
          <a:xfrm>
            <a:off x="10346899" y="2032462"/>
            <a:ext cx="724582" cy="72458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圆角矩形 17"/>
          <p:cNvSpPr/>
          <p:nvPr/>
        </p:nvSpPr>
        <p:spPr>
          <a:xfrm>
            <a:off x="10346899" y="4041197"/>
            <a:ext cx="724582" cy="72458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1951986" y="1928599"/>
            <a:ext cx="1198880" cy="417830"/>
          </a:xfrm>
          <a:prstGeom prst="rect">
            <a:avLst/>
          </a:prstGeom>
          <a:noFill/>
        </p:spPr>
        <p:txBody>
          <a:bodyPr wrap="none" rtlCol="0">
            <a:spAutoFit/>
          </a:bodyPr>
          <a:lstStyle/>
          <a:p>
            <a:r>
              <a:rPr lang="zh-CN" sz="2000" b="1" dirty="0" smtClean="0">
                <a:solidFill>
                  <a:schemeClr val="accent4"/>
                </a:solidFill>
              </a:rPr>
              <a:t>静态数据</a:t>
            </a:r>
            <a:endParaRPr lang="zh-CN" sz="2000" b="1" dirty="0">
              <a:solidFill>
                <a:schemeClr val="accent4"/>
              </a:solidFill>
            </a:endParaRPr>
          </a:p>
        </p:txBody>
      </p:sp>
      <p:sp>
        <p:nvSpPr>
          <p:cNvPr id="27" name="矩形 26"/>
          <p:cNvSpPr/>
          <p:nvPr/>
        </p:nvSpPr>
        <p:spPr>
          <a:xfrm>
            <a:off x="1951986" y="2214060"/>
            <a:ext cx="3929776" cy="596265"/>
          </a:xfrm>
          <a:prstGeom prst="rect">
            <a:avLst/>
          </a:prstGeom>
        </p:spPr>
        <p:txBody>
          <a:bodyPr wrap="square">
            <a:spAutoFit/>
          </a:bodyPr>
          <a:lstStyle/>
          <a:p>
            <a:r>
              <a:rPr lang="en-US" altLang="zh-CN" sz="1600" smtClean="0">
                <a:solidFill>
                  <a:schemeClr val="bg1"/>
                </a:solidFill>
                <a:latin typeface="Segoe UI Semilight" panose="020B0402040204020203" pitchFamily="34" charset="0"/>
                <a:cs typeface="Segoe UI Semilight" panose="020B0402040204020203" pitchFamily="34" charset="0"/>
              </a:rPr>
              <a:t>基本保持稳定的数据</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
        <p:nvSpPr>
          <p:cNvPr id="31" name="文本框 30"/>
          <p:cNvSpPr txBox="1"/>
          <p:nvPr/>
        </p:nvSpPr>
        <p:spPr>
          <a:xfrm>
            <a:off x="1951986" y="3945947"/>
            <a:ext cx="1198880" cy="417830"/>
          </a:xfrm>
          <a:prstGeom prst="rect">
            <a:avLst/>
          </a:prstGeom>
          <a:noFill/>
        </p:spPr>
        <p:txBody>
          <a:bodyPr wrap="none" rtlCol="0">
            <a:spAutoFit/>
          </a:bodyPr>
          <a:lstStyle/>
          <a:p>
            <a:r>
              <a:rPr lang="zh-CN" altLang="en-US" sz="2000" b="1" dirty="0" smtClean="0">
                <a:solidFill>
                  <a:schemeClr val="accent4"/>
                </a:solidFill>
              </a:rPr>
              <a:t>动态数据</a:t>
            </a:r>
            <a:endParaRPr lang="zh-CN" altLang="en-US" sz="2000" b="1" dirty="0" smtClean="0">
              <a:solidFill>
                <a:schemeClr val="accent4"/>
              </a:solidFill>
            </a:endParaRPr>
          </a:p>
        </p:txBody>
      </p:sp>
      <p:sp>
        <p:nvSpPr>
          <p:cNvPr id="32" name="矩形 31"/>
          <p:cNvSpPr/>
          <p:nvPr/>
        </p:nvSpPr>
        <p:spPr>
          <a:xfrm>
            <a:off x="1951986" y="4231408"/>
            <a:ext cx="3929776" cy="352425"/>
          </a:xfrm>
          <a:prstGeom prst="rect">
            <a:avLst/>
          </a:prstGeom>
        </p:spPr>
        <p:txBody>
          <a:bodyPr wrap="square">
            <a:spAutoFit/>
          </a:bodyPr>
          <a:lstStyle/>
          <a:p>
            <a:r>
              <a:rPr lang="en-US" altLang="zh-CN" sz="1600" dirty="0">
                <a:solidFill>
                  <a:schemeClr val="bg1"/>
                </a:solidFill>
                <a:latin typeface="Segoe UI Semilight" panose="020B0402040204020203" pitchFamily="34" charset="0"/>
                <a:cs typeface="Segoe UI Semilight" panose="020B0402040204020203" pitchFamily="34" charset="0"/>
              </a:rPr>
              <a:t>常常变化，直接反映事务过程的数据</a:t>
            </a:r>
            <a:endParaRPr lang="en-US" altLang="zh-CN" sz="1600" dirty="0">
              <a:solidFill>
                <a:schemeClr val="bg1"/>
              </a:solidFill>
              <a:latin typeface="Segoe UI Semilight" panose="020B0402040204020203" pitchFamily="34" charset="0"/>
              <a:cs typeface="Segoe UI Semilight" panose="020B0402040204020203" pitchFamily="34" charset="0"/>
            </a:endParaRPr>
          </a:p>
        </p:txBody>
      </p:sp>
      <p:sp>
        <p:nvSpPr>
          <p:cNvPr id="34" name="文本框 33"/>
          <p:cNvSpPr txBox="1"/>
          <p:nvPr/>
        </p:nvSpPr>
        <p:spPr>
          <a:xfrm>
            <a:off x="8581179" y="1928599"/>
            <a:ext cx="1706880" cy="417830"/>
          </a:xfrm>
          <a:prstGeom prst="rect">
            <a:avLst/>
          </a:prstGeom>
          <a:noFill/>
        </p:spPr>
        <p:txBody>
          <a:bodyPr wrap="none" rtlCol="0">
            <a:spAutoFit/>
          </a:bodyPr>
          <a:lstStyle/>
          <a:p>
            <a:r>
              <a:rPr lang="zh-CN" sz="2000" b="1" dirty="0" smtClean="0">
                <a:solidFill>
                  <a:schemeClr val="accent4"/>
                </a:solidFill>
              </a:rPr>
              <a:t>数据元素词条</a:t>
            </a:r>
            <a:endParaRPr lang="zh-CN" sz="2000" b="1" dirty="0">
              <a:solidFill>
                <a:schemeClr val="accent4"/>
              </a:solidFill>
            </a:endParaRPr>
          </a:p>
        </p:txBody>
      </p:sp>
      <p:sp>
        <p:nvSpPr>
          <p:cNvPr id="37" name="文本框 36"/>
          <p:cNvSpPr txBox="1"/>
          <p:nvPr/>
        </p:nvSpPr>
        <p:spPr>
          <a:xfrm>
            <a:off x="8581179" y="3945947"/>
            <a:ext cx="1452880" cy="417830"/>
          </a:xfrm>
          <a:prstGeom prst="rect">
            <a:avLst/>
          </a:prstGeom>
          <a:noFill/>
        </p:spPr>
        <p:txBody>
          <a:bodyPr wrap="none" rtlCol="0">
            <a:spAutoFit/>
          </a:bodyPr>
          <a:lstStyle/>
          <a:p>
            <a:r>
              <a:rPr lang="zh-CN" altLang="en-US" sz="2000" b="1" dirty="0" smtClean="0">
                <a:solidFill>
                  <a:schemeClr val="accent4"/>
                </a:solidFill>
              </a:rPr>
              <a:t>数据流词条</a:t>
            </a:r>
            <a:endParaRPr lang="zh-CN" altLang="en-US" sz="2000" b="1" dirty="0" smtClean="0">
              <a:solidFill>
                <a:schemeClr val="accent4"/>
              </a:solidFill>
            </a:endParaRPr>
          </a:p>
        </p:txBody>
      </p:sp>
      <p:grpSp>
        <p:nvGrpSpPr>
          <p:cNvPr id="39" name="组合 38"/>
          <p:cNvGrpSpPr/>
          <p:nvPr/>
        </p:nvGrpSpPr>
        <p:grpSpPr>
          <a:xfrm>
            <a:off x="672792" y="563597"/>
            <a:ext cx="1915477" cy="411480"/>
            <a:chOff x="672792" y="563597"/>
            <a:chExt cx="1915477" cy="411480"/>
          </a:xfrm>
        </p:grpSpPr>
        <p:sp>
          <p:nvSpPr>
            <p:cNvPr id="40" name="矩形 39"/>
            <p:cNvSpPr/>
            <p:nvPr/>
          </p:nvSpPr>
          <p:spPr>
            <a:xfrm>
              <a:off x="1303029" y="563597"/>
              <a:ext cx="1285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宋体" panose="02010600030101010101" pitchFamily="2" charset="-122"/>
                  <a:cs typeface="Meiryo UI" panose="020B0604030504040204" pitchFamily="34" charset="-128"/>
                </a:rPr>
                <a:t>数据描述</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41" name="直角三角形 40"/>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2" name="直角三角形 41"/>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28" name="组合 27"/>
          <p:cNvGrpSpPr/>
          <p:nvPr/>
        </p:nvGrpSpPr>
        <p:grpSpPr>
          <a:xfrm>
            <a:off x="1269164" y="2204565"/>
            <a:ext cx="427292" cy="380376"/>
            <a:chOff x="6699251" y="2735260"/>
            <a:chExt cx="404809" cy="360362"/>
          </a:xfrm>
        </p:grpSpPr>
        <p:sp>
          <p:nvSpPr>
            <p:cNvPr id="29" name="Freeform 27"/>
            <p:cNvSpPr/>
            <p:nvPr/>
          </p:nvSpPr>
          <p:spPr bwMode="auto">
            <a:xfrm>
              <a:off x="6980235" y="2746370"/>
              <a:ext cx="123825" cy="338136"/>
            </a:xfrm>
            <a:custGeom>
              <a:avLst/>
              <a:gdLst>
                <a:gd name="T0" fmla="*/ 9 w 11"/>
                <a:gd name="T1" fmla="*/ 15 h 30"/>
                <a:gd name="T2" fmla="*/ 1 w 11"/>
                <a:gd name="T3" fmla="*/ 1 h 30"/>
                <a:gd name="T4" fmla="*/ 2 w 11"/>
                <a:gd name="T5" fmla="*/ 0 h 30"/>
                <a:gd name="T6" fmla="*/ 11 w 11"/>
                <a:gd name="T7" fmla="*/ 15 h 30"/>
                <a:gd name="T8" fmla="*/ 1 w 11"/>
                <a:gd name="T9" fmla="*/ 30 h 30"/>
                <a:gd name="T10" fmla="*/ 0 w 11"/>
                <a:gd name="T11" fmla="*/ 28 h 30"/>
                <a:gd name="T12" fmla="*/ 9 w 11"/>
                <a:gd name="T13" fmla="*/ 15 h 30"/>
              </a:gdLst>
              <a:ahLst/>
              <a:cxnLst>
                <a:cxn ang="0">
                  <a:pos x="T0" y="T1"/>
                </a:cxn>
                <a:cxn ang="0">
                  <a:pos x="T2" y="T3"/>
                </a:cxn>
                <a:cxn ang="0">
                  <a:pos x="T4" y="T5"/>
                </a:cxn>
                <a:cxn ang="0">
                  <a:pos x="T6" y="T7"/>
                </a:cxn>
                <a:cxn ang="0">
                  <a:pos x="T8" y="T9"/>
                </a:cxn>
                <a:cxn ang="0">
                  <a:pos x="T10" y="T11"/>
                </a:cxn>
                <a:cxn ang="0">
                  <a:pos x="T12" y="T13"/>
                </a:cxn>
              </a:cxnLst>
              <a:rect l="0" t="0" r="r" b="b"/>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28"/>
            <p:cNvSpPr/>
            <p:nvPr/>
          </p:nvSpPr>
          <p:spPr bwMode="auto">
            <a:xfrm>
              <a:off x="6946901" y="2768595"/>
              <a:ext cx="101600" cy="282575"/>
            </a:xfrm>
            <a:custGeom>
              <a:avLst/>
              <a:gdLst>
                <a:gd name="T0" fmla="*/ 7 w 9"/>
                <a:gd name="T1" fmla="*/ 13 h 25"/>
                <a:gd name="T2" fmla="*/ 0 w 9"/>
                <a:gd name="T3" fmla="*/ 2 h 25"/>
                <a:gd name="T4" fmla="*/ 1 w 9"/>
                <a:gd name="T5" fmla="*/ 0 h 25"/>
                <a:gd name="T6" fmla="*/ 9 w 9"/>
                <a:gd name="T7" fmla="*/ 13 h 25"/>
                <a:gd name="T8" fmla="*/ 1 w 9"/>
                <a:gd name="T9" fmla="*/ 25 h 25"/>
                <a:gd name="T10" fmla="*/ 0 w 9"/>
                <a:gd name="T11" fmla="*/ 23 h 25"/>
                <a:gd name="T12" fmla="*/ 7 w 9"/>
                <a:gd name="T13" fmla="*/ 13 h 25"/>
              </a:gdLst>
              <a:ahLst/>
              <a:cxnLst>
                <a:cxn ang="0">
                  <a:pos x="T0" y="T1"/>
                </a:cxn>
                <a:cxn ang="0">
                  <a:pos x="T2" y="T3"/>
                </a:cxn>
                <a:cxn ang="0">
                  <a:pos x="T4" y="T5"/>
                </a:cxn>
                <a:cxn ang="0">
                  <a:pos x="T6" y="T7"/>
                </a:cxn>
                <a:cxn ang="0">
                  <a:pos x="T8" y="T9"/>
                </a:cxn>
                <a:cxn ang="0">
                  <a:pos x="T10" y="T11"/>
                </a:cxn>
                <a:cxn ang="0">
                  <a:pos x="T12" y="T13"/>
                </a:cxn>
              </a:cxnLst>
              <a:rect l="0" t="0" r="r" b="b"/>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3" name="Freeform 29"/>
            <p:cNvSpPr/>
            <p:nvPr/>
          </p:nvSpPr>
          <p:spPr bwMode="auto">
            <a:xfrm>
              <a:off x="6789739" y="2735260"/>
              <a:ext cx="123825" cy="360362"/>
            </a:xfrm>
            <a:custGeom>
              <a:avLst/>
              <a:gdLst>
                <a:gd name="T0" fmla="*/ 0 w 78"/>
                <a:gd name="T1" fmla="*/ 64 h 227"/>
                <a:gd name="T2" fmla="*/ 0 w 78"/>
                <a:gd name="T3" fmla="*/ 156 h 227"/>
                <a:gd name="T4" fmla="*/ 49 w 78"/>
                <a:gd name="T5" fmla="*/ 199 h 227"/>
                <a:gd name="T6" fmla="*/ 49 w 78"/>
                <a:gd name="T7" fmla="*/ 114 h 227"/>
                <a:gd name="T8" fmla="*/ 56 w 78"/>
                <a:gd name="T9" fmla="*/ 114 h 227"/>
                <a:gd name="T10" fmla="*/ 56 w 78"/>
                <a:gd name="T11" fmla="*/ 206 h 227"/>
                <a:gd name="T12" fmla="*/ 78 w 78"/>
                <a:gd name="T13" fmla="*/ 227 h 227"/>
                <a:gd name="T14" fmla="*/ 78 w 78"/>
                <a:gd name="T15" fmla="*/ 0 h 227"/>
                <a:gd name="T16" fmla="*/ 0 w 78"/>
                <a:gd name="T17" fmla="*/ 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6" name="Freeform 30"/>
            <p:cNvSpPr/>
            <p:nvPr/>
          </p:nvSpPr>
          <p:spPr bwMode="auto">
            <a:xfrm>
              <a:off x="6699251" y="2847975"/>
              <a:ext cx="66675" cy="134937"/>
            </a:xfrm>
            <a:custGeom>
              <a:avLst/>
              <a:gdLst>
                <a:gd name="T0" fmla="*/ 0 w 42"/>
                <a:gd name="T1" fmla="*/ 0 h 85"/>
                <a:gd name="T2" fmla="*/ 0 w 42"/>
                <a:gd name="T3" fmla="*/ 85 h 85"/>
                <a:gd name="T4" fmla="*/ 28 w 42"/>
                <a:gd name="T5" fmla="*/ 85 h 85"/>
                <a:gd name="T6" fmla="*/ 28 w 42"/>
                <a:gd name="T7" fmla="*/ 35 h 85"/>
                <a:gd name="T8" fmla="*/ 35 w 42"/>
                <a:gd name="T9" fmla="*/ 35 h 85"/>
                <a:gd name="T10" fmla="*/ 35 w 42"/>
                <a:gd name="T11" fmla="*/ 85 h 85"/>
                <a:gd name="T12" fmla="*/ 42 w 42"/>
                <a:gd name="T13" fmla="*/ 85 h 85"/>
                <a:gd name="T14" fmla="*/ 42 w 42"/>
                <a:gd name="T15" fmla="*/ 0 h 85"/>
                <a:gd name="T16" fmla="*/ 0 w 42"/>
                <a:gd name="T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85">
                  <a:moveTo>
                    <a:pt x="0" y="0"/>
                  </a:moveTo>
                  <a:lnTo>
                    <a:pt x="0" y="85"/>
                  </a:lnTo>
                  <a:lnTo>
                    <a:pt x="28" y="85"/>
                  </a:lnTo>
                  <a:lnTo>
                    <a:pt x="28" y="35"/>
                  </a:lnTo>
                  <a:lnTo>
                    <a:pt x="35" y="35"/>
                  </a:lnTo>
                  <a:lnTo>
                    <a:pt x="35" y="85"/>
                  </a:lnTo>
                  <a:lnTo>
                    <a:pt x="42" y="85"/>
                  </a:lnTo>
                  <a:lnTo>
                    <a:pt x="42" y="0"/>
                  </a:lnTo>
                  <a:lnTo>
                    <a:pt x="0" y="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43" name="组合 42"/>
          <p:cNvGrpSpPr/>
          <p:nvPr/>
        </p:nvGrpSpPr>
        <p:grpSpPr>
          <a:xfrm>
            <a:off x="1303325" y="4145344"/>
            <a:ext cx="358970" cy="525813"/>
            <a:chOff x="7362826" y="2633663"/>
            <a:chExt cx="338138" cy="495299"/>
          </a:xfrm>
          <a:solidFill>
            <a:schemeClr val="bg1"/>
          </a:solidFill>
        </p:grpSpPr>
        <p:sp>
          <p:nvSpPr>
            <p:cNvPr id="44" name="Freeform 206"/>
            <p:cNvSpPr/>
            <p:nvPr/>
          </p:nvSpPr>
          <p:spPr bwMode="auto">
            <a:xfrm>
              <a:off x="7362826" y="2667000"/>
              <a:ext cx="260350" cy="338137"/>
            </a:xfrm>
            <a:custGeom>
              <a:avLst/>
              <a:gdLst>
                <a:gd name="T0" fmla="*/ 23 w 23"/>
                <a:gd name="T1" fmla="*/ 28 h 30"/>
                <a:gd name="T2" fmla="*/ 23 w 23"/>
                <a:gd name="T3" fmla="*/ 28 h 30"/>
                <a:gd name="T4" fmla="*/ 14 w 23"/>
                <a:gd name="T5" fmla="*/ 26 h 30"/>
                <a:gd name="T6" fmla="*/ 2 w 23"/>
                <a:gd name="T7" fmla="*/ 9 h 30"/>
                <a:gd name="T8" fmla="*/ 3 w 23"/>
                <a:gd name="T9" fmla="*/ 0 h 30"/>
              </a:gdLst>
              <a:ahLst/>
              <a:cxnLst>
                <a:cxn ang="0">
                  <a:pos x="T0" y="T1"/>
                </a:cxn>
                <a:cxn ang="0">
                  <a:pos x="T2" y="T3"/>
                </a:cxn>
                <a:cxn ang="0">
                  <a:pos x="T4" y="T5"/>
                </a:cxn>
                <a:cxn ang="0">
                  <a:pos x="T6" y="T7"/>
                </a:cxn>
                <a:cxn ang="0">
                  <a:pos x="T8" y="T9"/>
                </a:cxn>
              </a:cxnLst>
              <a:rect l="0" t="0" r="r" b="b"/>
              <a:pathLst>
                <a:path w="23" h="30">
                  <a:moveTo>
                    <a:pt x="23" y="28"/>
                  </a:moveTo>
                  <a:cubicBezTo>
                    <a:pt x="23" y="28"/>
                    <a:pt x="23" y="28"/>
                    <a:pt x="23" y="28"/>
                  </a:cubicBezTo>
                  <a:cubicBezTo>
                    <a:pt x="20" y="30"/>
                    <a:pt x="16" y="29"/>
                    <a:pt x="14" y="26"/>
                  </a:cubicBezTo>
                  <a:cubicBezTo>
                    <a:pt x="2" y="9"/>
                    <a:pt x="2" y="9"/>
                    <a:pt x="2" y="9"/>
                  </a:cubicBezTo>
                  <a:cubicBezTo>
                    <a:pt x="0" y="7"/>
                    <a:pt x="0" y="3"/>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207"/>
            <p:cNvSpPr/>
            <p:nvPr/>
          </p:nvSpPr>
          <p:spPr bwMode="auto">
            <a:xfrm>
              <a:off x="7408863" y="2633663"/>
              <a:ext cx="112713" cy="123825"/>
            </a:xfrm>
            <a:custGeom>
              <a:avLst/>
              <a:gdLst>
                <a:gd name="T0" fmla="*/ 9 w 10"/>
                <a:gd name="T1" fmla="*/ 6 h 11"/>
                <a:gd name="T2" fmla="*/ 8 w 10"/>
                <a:gd name="T3" fmla="*/ 9 h 11"/>
                <a:gd name="T4" fmla="*/ 7 w 10"/>
                <a:gd name="T5" fmla="*/ 10 h 11"/>
                <a:gd name="T6" fmla="*/ 5 w 10"/>
                <a:gd name="T7" fmla="*/ 9 h 11"/>
                <a:gd name="T8" fmla="*/ 1 w 10"/>
                <a:gd name="T9" fmla="*/ 4 h 11"/>
                <a:gd name="T10" fmla="*/ 1 w 10"/>
                <a:gd name="T11" fmla="*/ 2 h 11"/>
                <a:gd name="T12" fmla="*/ 3 w 10"/>
                <a:gd name="T13" fmla="*/ 1 h 11"/>
                <a:gd name="T14" fmla="*/ 5 w 10"/>
                <a:gd name="T15" fmla="*/ 1 h 11"/>
                <a:gd name="T16" fmla="*/ 9 w 10"/>
                <a:gd name="T1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9" y="6"/>
                  </a:moveTo>
                  <a:cubicBezTo>
                    <a:pt x="10" y="7"/>
                    <a:pt x="9" y="9"/>
                    <a:pt x="8" y="9"/>
                  </a:cubicBezTo>
                  <a:cubicBezTo>
                    <a:pt x="7" y="10"/>
                    <a:pt x="7" y="10"/>
                    <a:pt x="7" y="10"/>
                  </a:cubicBezTo>
                  <a:cubicBezTo>
                    <a:pt x="6" y="11"/>
                    <a:pt x="5" y="10"/>
                    <a:pt x="5" y="9"/>
                  </a:cubicBezTo>
                  <a:cubicBezTo>
                    <a:pt x="1" y="4"/>
                    <a:pt x="1" y="4"/>
                    <a:pt x="1" y="4"/>
                  </a:cubicBezTo>
                  <a:cubicBezTo>
                    <a:pt x="0" y="4"/>
                    <a:pt x="1" y="2"/>
                    <a:pt x="1" y="2"/>
                  </a:cubicBezTo>
                  <a:cubicBezTo>
                    <a:pt x="3" y="1"/>
                    <a:pt x="3" y="1"/>
                    <a:pt x="3" y="1"/>
                  </a:cubicBezTo>
                  <a:cubicBezTo>
                    <a:pt x="3" y="0"/>
                    <a:pt x="5" y="1"/>
                    <a:pt x="5" y="1"/>
                  </a:cubicBezTo>
                  <a:lnTo>
                    <a:pt x="9"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208"/>
            <p:cNvSpPr/>
            <p:nvPr/>
          </p:nvSpPr>
          <p:spPr bwMode="auto">
            <a:xfrm>
              <a:off x="7566026" y="2847975"/>
              <a:ext cx="101600" cy="123825"/>
            </a:xfrm>
            <a:custGeom>
              <a:avLst/>
              <a:gdLst>
                <a:gd name="T0" fmla="*/ 9 w 9"/>
                <a:gd name="T1" fmla="*/ 7 h 11"/>
                <a:gd name="T2" fmla="*/ 8 w 9"/>
                <a:gd name="T3" fmla="*/ 9 h 11"/>
                <a:gd name="T4" fmla="*/ 7 w 9"/>
                <a:gd name="T5" fmla="*/ 10 h 11"/>
                <a:gd name="T6" fmla="*/ 4 w 9"/>
                <a:gd name="T7" fmla="*/ 10 h 11"/>
                <a:gd name="T8" fmla="*/ 1 w 9"/>
                <a:gd name="T9" fmla="*/ 5 h 11"/>
                <a:gd name="T10" fmla="*/ 1 w 9"/>
                <a:gd name="T11" fmla="*/ 2 h 11"/>
                <a:gd name="T12" fmla="*/ 2 w 9"/>
                <a:gd name="T13" fmla="*/ 1 h 11"/>
                <a:gd name="T14" fmla="*/ 5 w 9"/>
                <a:gd name="T15" fmla="*/ 2 h 11"/>
                <a:gd name="T16" fmla="*/ 9 w 9"/>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1">
                  <a:moveTo>
                    <a:pt x="9" y="7"/>
                  </a:moveTo>
                  <a:cubicBezTo>
                    <a:pt x="9" y="7"/>
                    <a:pt x="9" y="9"/>
                    <a:pt x="8" y="9"/>
                  </a:cubicBezTo>
                  <a:cubicBezTo>
                    <a:pt x="7" y="10"/>
                    <a:pt x="7" y="10"/>
                    <a:pt x="7" y="10"/>
                  </a:cubicBezTo>
                  <a:cubicBezTo>
                    <a:pt x="6" y="11"/>
                    <a:pt x="5" y="11"/>
                    <a:pt x="4" y="10"/>
                  </a:cubicBezTo>
                  <a:cubicBezTo>
                    <a:pt x="1" y="5"/>
                    <a:pt x="1" y="5"/>
                    <a:pt x="1" y="5"/>
                  </a:cubicBezTo>
                  <a:cubicBezTo>
                    <a:pt x="0" y="4"/>
                    <a:pt x="0" y="3"/>
                    <a:pt x="1" y="2"/>
                  </a:cubicBezTo>
                  <a:cubicBezTo>
                    <a:pt x="2" y="1"/>
                    <a:pt x="2" y="1"/>
                    <a:pt x="2" y="1"/>
                  </a:cubicBezTo>
                  <a:cubicBezTo>
                    <a:pt x="3" y="0"/>
                    <a:pt x="4" y="1"/>
                    <a:pt x="5" y="2"/>
                  </a:cubicBezTo>
                  <a:lnTo>
                    <a:pt x="9"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209"/>
            <p:cNvSpPr/>
            <p:nvPr/>
          </p:nvSpPr>
          <p:spPr bwMode="auto">
            <a:xfrm>
              <a:off x="7362826" y="2994025"/>
              <a:ext cx="338138" cy="134937"/>
            </a:xfrm>
            <a:custGeom>
              <a:avLst/>
              <a:gdLst>
                <a:gd name="T0" fmla="*/ 23 w 30"/>
                <a:gd name="T1" fmla="*/ 12 h 12"/>
                <a:gd name="T2" fmla="*/ 17 w 30"/>
                <a:gd name="T3" fmla="*/ 10 h 12"/>
                <a:gd name="T4" fmla="*/ 15 w 30"/>
                <a:gd name="T5" fmla="*/ 6 h 12"/>
                <a:gd name="T6" fmla="*/ 15 w 30"/>
                <a:gd name="T7" fmla="*/ 6 h 12"/>
                <a:gd name="T8" fmla="*/ 13 w 30"/>
                <a:gd name="T9" fmla="*/ 3 h 12"/>
                <a:gd name="T10" fmla="*/ 8 w 30"/>
                <a:gd name="T11" fmla="*/ 2 h 12"/>
                <a:gd name="T12" fmla="*/ 8 w 30"/>
                <a:gd name="T13" fmla="*/ 2 h 12"/>
                <a:gd name="T14" fmla="*/ 4 w 30"/>
                <a:gd name="T15" fmla="*/ 3 h 12"/>
                <a:gd name="T16" fmla="*/ 2 w 30"/>
                <a:gd name="T17" fmla="*/ 6 h 12"/>
                <a:gd name="T18" fmla="*/ 2 w 30"/>
                <a:gd name="T19" fmla="*/ 6 h 12"/>
                <a:gd name="T20" fmla="*/ 1 w 30"/>
                <a:gd name="T21" fmla="*/ 7 h 12"/>
                <a:gd name="T22" fmla="*/ 0 w 30"/>
                <a:gd name="T23" fmla="*/ 6 h 12"/>
                <a:gd name="T24" fmla="*/ 0 w 30"/>
                <a:gd name="T25" fmla="*/ 6 h 12"/>
                <a:gd name="T26" fmla="*/ 3 w 30"/>
                <a:gd name="T27" fmla="*/ 2 h 12"/>
                <a:gd name="T28" fmla="*/ 8 w 30"/>
                <a:gd name="T29" fmla="*/ 0 h 12"/>
                <a:gd name="T30" fmla="*/ 8 w 30"/>
                <a:gd name="T31" fmla="*/ 0 h 12"/>
                <a:gd name="T32" fmla="*/ 14 w 30"/>
                <a:gd name="T33" fmla="*/ 2 h 12"/>
                <a:gd name="T34" fmla="*/ 16 w 30"/>
                <a:gd name="T35" fmla="*/ 6 h 12"/>
                <a:gd name="T36" fmla="*/ 16 w 30"/>
                <a:gd name="T37" fmla="*/ 6 h 12"/>
                <a:gd name="T38" fmla="*/ 18 w 30"/>
                <a:gd name="T39" fmla="*/ 9 h 12"/>
                <a:gd name="T40" fmla="*/ 23 w 30"/>
                <a:gd name="T41" fmla="*/ 10 h 12"/>
                <a:gd name="T42" fmla="*/ 23 w 30"/>
                <a:gd name="T43" fmla="*/ 10 h 12"/>
                <a:gd name="T44" fmla="*/ 23 w 30"/>
                <a:gd name="T45" fmla="*/ 10 h 12"/>
                <a:gd name="T46" fmla="*/ 27 w 30"/>
                <a:gd name="T47" fmla="*/ 9 h 12"/>
                <a:gd name="T48" fmla="*/ 27 w 30"/>
                <a:gd name="T49" fmla="*/ 9 h 12"/>
                <a:gd name="T50" fmla="*/ 29 w 30"/>
                <a:gd name="T51" fmla="*/ 6 h 12"/>
                <a:gd name="T52" fmla="*/ 29 w 30"/>
                <a:gd name="T53" fmla="*/ 6 h 12"/>
                <a:gd name="T54" fmla="*/ 29 w 30"/>
                <a:gd name="T55" fmla="*/ 6 h 12"/>
                <a:gd name="T56" fmla="*/ 27 w 30"/>
                <a:gd name="T57" fmla="*/ 3 h 12"/>
                <a:gd name="T58" fmla="*/ 22 w 30"/>
                <a:gd name="T59" fmla="*/ 1 h 12"/>
                <a:gd name="T60" fmla="*/ 22 w 30"/>
                <a:gd name="T61" fmla="*/ 1 h 12"/>
                <a:gd name="T62" fmla="*/ 22 w 30"/>
                <a:gd name="T63" fmla="*/ 0 h 12"/>
                <a:gd name="T64" fmla="*/ 28 w 30"/>
                <a:gd name="T65" fmla="*/ 2 h 12"/>
                <a:gd name="T66" fmla="*/ 30 w 30"/>
                <a:gd name="T67" fmla="*/ 6 h 12"/>
                <a:gd name="T68" fmla="*/ 30 w 30"/>
                <a:gd name="T69" fmla="*/ 6 h 12"/>
                <a:gd name="T70" fmla="*/ 28 w 30"/>
                <a:gd name="T71" fmla="*/ 10 h 12"/>
                <a:gd name="T72" fmla="*/ 28 w 30"/>
                <a:gd name="T73" fmla="*/ 10 h 12"/>
                <a:gd name="T74" fmla="*/ 23 w 30"/>
                <a:gd name="T7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12">
                  <a:moveTo>
                    <a:pt x="23" y="12"/>
                  </a:moveTo>
                  <a:cubicBezTo>
                    <a:pt x="21" y="12"/>
                    <a:pt x="19" y="11"/>
                    <a:pt x="17" y="10"/>
                  </a:cubicBezTo>
                  <a:cubicBezTo>
                    <a:pt x="16" y="9"/>
                    <a:pt x="15" y="8"/>
                    <a:pt x="15" y="6"/>
                  </a:cubicBezTo>
                  <a:cubicBezTo>
                    <a:pt x="15" y="6"/>
                    <a:pt x="15" y="6"/>
                    <a:pt x="15" y="6"/>
                  </a:cubicBezTo>
                  <a:cubicBezTo>
                    <a:pt x="15" y="5"/>
                    <a:pt x="14" y="4"/>
                    <a:pt x="13" y="3"/>
                  </a:cubicBezTo>
                  <a:cubicBezTo>
                    <a:pt x="12" y="2"/>
                    <a:pt x="10" y="2"/>
                    <a:pt x="8" y="2"/>
                  </a:cubicBezTo>
                  <a:cubicBezTo>
                    <a:pt x="8" y="2"/>
                    <a:pt x="8" y="2"/>
                    <a:pt x="8" y="2"/>
                  </a:cubicBezTo>
                  <a:cubicBezTo>
                    <a:pt x="6" y="2"/>
                    <a:pt x="5" y="2"/>
                    <a:pt x="4" y="3"/>
                  </a:cubicBezTo>
                  <a:cubicBezTo>
                    <a:pt x="2" y="4"/>
                    <a:pt x="2" y="5"/>
                    <a:pt x="2" y="6"/>
                  </a:cubicBezTo>
                  <a:cubicBezTo>
                    <a:pt x="2" y="6"/>
                    <a:pt x="2" y="6"/>
                    <a:pt x="2" y="6"/>
                  </a:cubicBezTo>
                  <a:cubicBezTo>
                    <a:pt x="2" y="6"/>
                    <a:pt x="2" y="7"/>
                    <a:pt x="1" y="7"/>
                  </a:cubicBezTo>
                  <a:cubicBezTo>
                    <a:pt x="1" y="7"/>
                    <a:pt x="0" y="7"/>
                    <a:pt x="0" y="6"/>
                  </a:cubicBezTo>
                  <a:cubicBezTo>
                    <a:pt x="0" y="6"/>
                    <a:pt x="0" y="6"/>
                    <a:pt x="0" y="6"/>
                  </a:cubicBezTo>
                  <a:cubicBezTo>
                    <a:pt x="0" y="4"/>
                    <a:pt x="1" y="3"/>
                    <a:pt x="3" y="2"/>
                  </a:cubicBezTo>
                  <a:cubicBezTo>
                    <a:pt x="4" y="1"/>
                    <a:pt x="6" y="0"/>
                    <a:pt x="8" y="0"/>
                  </a:cubicBezTo>
                  <a:cubicBezTo>
                    <a:pt x="8" y="0"/>
                    <a:pt x="8" y="0"/>
                    <a:pt x="8" y="0"/>
                  </a:cubicBezTo>
                  <a:cubicBezTo>
                    <a:pt x="10" y="0"/>
                    <a:pt x="12" y="1"/>
                    <a:pt x="14" y="2"/>
                  </a:cubicBezTo>
                  <a:cubicBezTo>
                    <a:pt x="15" y="3"/>
                    <a:pt x="16" y="4"/>
                    <a:pt x="16" y="6"/>
                  </a:cubicBezTo>
                  <a:cubicBezTo>
                    <a:pt x="16" y="6"/>
                    <a:pt x="16" y="6"/>
                    <a:pt x="16" y="6"/>
                  </a:cubicBezTo>
                  <a:cubicBezTo>
                    <a:pt x="16" y="7"/>
                    <a:pt x="17" y="8"/>
                    <a:pt x="18" y="9"/>
                  </a:cubicBezTo>
                  <a:cubicBezTo>
                    <a:pt x="19" y="10"/>
                    <a:pt x="21" y="10"/>
                    <a:pt x="23" y="10"/>
                  </a:cubicBezTo>
                  <a:cubicBezTo>
                    <a:pt x="23" y="10"/>
                    <a:pt x="23" y="10"/>
                    <a:pt x="23" y="10"/>
                  </a:cubicBezTo>
                  <a:cubicBezTo>
                    <a:pt x="23" y="10"/>
                    <a:pt x="23" y="10"/>
                    <a:pt x="23" y="10"/>
                  </a:cubicBezTo>
                  <a:cubicBezTo>
                    <a:pt x="25" y="10"/>
                    <a:pt x="26" y="10"/>
                    <a:pt x="27" y="9"/>
                  </a:cubicBezTo>
                  <a:cubicBezTo>
                    <a:pt x="27" y="9"/>
                    <a:pt x="27" y="9"/>
                    <a:pt x="27" y="9"/>
                  </a:cubicBezTo>
                  <a:cubicBezTo>
                    <a:pt x="29" y="8"/>
                    <a:pt x="29" y="7"/>
                    <a:pt x="29" y="6"/>
                  </a:cubicBezTo>
                  <a:cubicBezTo>
                    <a:pt x="29" y="6"/>
                    <a:pt x="29" y="6"/>
                    <a:pt x="29" y="6"/>
                  </a:cubicBezTo>
                  <a:cubicBezTo>
                    <a:pt x="29" y="6"/>
                    <a:pt x="29" y="6"/>
                    <a:pt x="29" y="6"/>
                  </a:cubicBezTo>
                  <a:cubicBezTo>
                    <a:pt x="29" y="5"/>
                    <a:pt x="28" y="4"/>
                    <a:pt x="27" y="3"/>
                  </a:cubicBezTo>
                  <a:cubicBezTo>
                    <a:pt x="26" y="2"/>
                    <a:pt x="24" y="1"/>
                    <a:pt x="22" y="1"/>
                  </a:cubicBezTo>
                  <a:cubicBezTo>
                    <a:pt x="22" y="1"/>
                    <a:pt x="22" y="1"/>
                    <a:pt x="22" y="1"/>
                  </a:cubicBezTo>
                  <a:cubicBezTo>
                    <a:pt x="22" y="0"/>
                    <a:pt x="22" y="0"/>
                    <a:pt x="22" y="0"/>
                  </a:cubicBezTo>
                  <a:cubicBezTo>
                    <a:pt x="25" y="0"/>
                    <a:pt x="27" y="1"/>
                    <a:pt x="28" y="2"/>
                  </a:cubicBezTo>
                  <a:cubicBezTo>
                    <a:pt x="29" y="3"/>
                    <a:pt x="30" y="4"/>
                    <a:pt x="30" y="6"/>
                  </a:cubicBezTo>
                  <a:cubicBezTo>
                    <a:pt x="30" y="6"/>
                    <a:pt x="30" y="6"/>
                    <a:pt x="30" y="6"/>
                  </a:cubicBezTo>
                  <a:cubicBezTo>
                    <a:pt x="30" y="8"/>
                    <a:pt x="30" y="9"/>
                    <a:pt x="28" y="10"/>
                  </a:cubicBezTo>
                  <a:cubicBezTo>
                    <a:pt x="28" y="10"/>
                    <a:pt x="28" y="10"/>
                    <a:pt x="28" y="10"/>
                  </a:cubicBezTo>
                  <a:cubicBezTo>
                    <a:pt x="27" y="11"/>
                    <a:pt x="25" y="12"/>
                    <a:pt x="2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8" name="组合 47"/>
          <p:cNvGrpSpPr/>
          <p:nvPr/>
        </p:nvGrpSpPr>
        <p:grpSpPr>
          <a:xfrm>
            <a:off x="10485566" y="2171949"/>
            <a:ext cx="447249" cy="445609"/>
            <a:chOff x="6475413" y="631826"/>
            <a:chExt cx="1298575" cy="1293813"/>
          </a:xfrm>
          <a:solidFill>
            <a:schemeClr val="bg1"/>
          </a:solidFill>
        </p:grpSpPr>
        <p:sp>
          <p:nvSpPr>
            <p:cNvPr id="49"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Oval 277"/>
            <p:cNvSpPr>
              <a:spLocks noChangeArrowheads="1"/>
            </p:cNvSpPr>
            <p:nvPr/>
          </p:nvSpPr>
          <p:spPr bwMode="auto">
            <a:xfrm>
              <a:off x="7027863" y="1179513"/>
              <a:ext cx="198438" cy="198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4" name="组合 53"/>
          <p:cNvGrpSpPr/>
          <p:nvPr/>
        </p:nvGrpSpPr>
        <p:grpSpPr>
          <a:xfrm>
            <a:off x="10513266" y="4212836"/>
            <a:ext cx="391849" cy="381305"/>
            <a:chOff x="4854143" y="1679574"/>
            <a:chExt cx="354013" cy="344487"/>
          </a:xfrm>
          <a:solidFill>
            <a:schemeClr val="bg1"/>
          </a:solidFill>
        </p:grpSpPr>
        <p:sp>
          <p:nvSpPr>
            <p:cNvPr id="55"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p>
          </p:txBody>
        </p:sp>
        <p:sp>
          <p:nvSpPr>
            <p:cNvPr id="56"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p>
          </p:txBody>
        </p:sp>
        <p:sp>
          <p:nvSpPr>
            <p:cNvPr id="57"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p>
          </p:txBody>
        </p:sp>
      </p:grpSp>
      <p:pic>
        <p:nvPicPr>
          <p:cNvPr id="2" name="图片 1"/>
          <p:cNvPicPr>
            <a:picLocks noChangeAspect="1"/>
          </p:cNvPicPr>
          <p:nvPr/>
        </p:nvPicPr>
        <p:blipFill>
          <a:blip r:embed="rId1"/>
          <a:srcRect l="28081" t="45099" r="29345" b="45855"/>
          <a:stretch>
            <a:fillRect/>
          </a:stretch>
        </p:blipFill>
        <p:spPr>
          <a:xfrm>
            <a:off x="1951990" y="2585720"/>
            <a:ext cx="3439160" cy="756285"/>
          </a:xfrm>
          <a:prstGeom prst="rect">
            <a:avLst/>
          </a:prstGeom>
        </p:spPr>
      </p:pic>
      <p:pic>
        <p:nvPicPr>
          <p:cNvPr id="3" name="图片 2"/>
          <p:cNvPicPr>
            <a:picLocks noChangeAspect="1"/>
          </p:cNvPicPr>
          <p:nvPr/>
        </p:nvPicPr>
        <p:blipFill>
          <a:blip r:embed="rId2"/>
          <a:srcRect l="28818" t="70449" r="35110" b="22927"/>
          <a:stretch>
            <a:fillRect/>
          </a:stretch>
        </p:blipFill>
        <p:spPr>
          <a:xfrm>
            <a:off x="1951990" y="4578350"/>
            <a:ext cx="3439160" cy="593725"/>
          </a:xfrm>
          <a:prstGeom prst="rect">
            <a:avLst/>
          </a:prstGeom>
        </p:spPr>
      </p:pic>
      <p:pic>
        <p:nvPicPr>
          <p:cNvPr id="4" name="图片 3"/>
          <p:cNvPicPr>
            <a:picLocks noChangeAspect="1"/>
          </p:cNvPicPr>
          <p:nvPr/>
        </p:nvPicPr>
        <p:blipFill>
          <a:blip r:embed="rId3"/>
          <a:srcRect l="27247" t="29256" r="28086" b="41011"/>
          <a:stretch>
            <a:fillRect/>
          </a:stretch>
        </p:blipFill>
        <p:spPr>
          <a:xfrm>
            <a:off x="6720840" y="2360295"/>
            <a:ext cx="3518535" cy="1316990"/>
          </a:xfrm>
          <a:prstGeom prst="rect">
            <a:avLst/>
          </a:prstGeom>
        </p:spPr>
      </p:pic>
      <p:pic>
        <p:nvPicPr>
          <p:cNvPr id="5" name="图片 4"/>
          <p:cNvPicPr>
            <a:picLocks noChangeAspect="1"/>
          </p:cNvPicPr>
          <p:nvPr/>
        </p:nvPicPr>
        <p:blipFill>
          <a:blip r:embed="rId4"/>
          <a:srcRect l="27247" t="55352" r="28823" b="28518"/>
          <a:stretch>
            <a:fillRect/>
          </a:stretch>
        </p:blipFill>
        <p:spPr>
          <a:xfrm>
            <a:off x="6720205" y="4403090"/>
            <a:ext cx="3568065" cy="110744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672792" y="637257"/>
            <a:ext cx="1662747" cy="396240"/>
            <a:chOff x="672792" y="637257"/>
            <a:chExt cx="1662747" cy="396240"/>
          </a:xfrm>
        </p:grpSpPr>
        <p:sp>
          <p:nvSpPr>
            <p:cNvPr id="25" name="矩形 24"/>
            <p:cNvSpPr/>
            <p:nvPr/>
          </p:nvSpPr>
          <p:spPr>
            <a:xfrm>
              <a:off x="1136659" y="637257"/>
              <a:ext cx="1198880" cy="39624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宋体" panose="02010600030101010101" pitchFamily="2" charset="-122"/>
                  <a:cs typeface="Meiryo UI" panose="020B0604030504040204" pitchFamily="34" charset="-128"/>
                </a:rPr>
                <a:t>功能需求</a:t>
              </a:r>
              <a:endParaRPr lang="zh-CN" altLang="en-US" sz="2000" dirty="0">
                <a:solidFill>
                  <a:schemeClr val="bg1"/>
                </a:solidFill>
                <a:latin typeface="Meiryo UI" panose="020B0604030504040204" pitchFamily="34" charset="-128"/>
                <a:ea typeface="宋体" panose="02010600030101010101" pitchFamily="2" charset="-122"/>
                <a:cs typeface="Meiryo UI" panose="020B0604030504040204" pitchFamily="34" charset="-128"/>
              </a:endParaRPr>
            </a:p>
          </p:txBody>
        </p:sp>
        <p:sp>
          <p:nvSpPr>
            <p:cNvPr id="26" name="直角三角形 25"/>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7" name="直角三角形 26"/>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4" name="组合 3"/>
          <p:cNvGrpSpPr/>
          <p:nvPr/>
        </p:nvGrpSpPr>
        <p:grpSpPr>
          <a:xfrm>
            <a:off x="1480610" y="2044999"/>
            <a:ext cx="708313" cy="590770"/>
            <a:chOff x="2760663" y="5032375"/>
            <a:chExt cx="1473200" cy="1228726"/>
          </a:xfrm>
          <a:solidFill>
            <a:schemeClr val="bg1"/>
          </a:solidFill>
        </p:grpSpPr>
        <p:sp>
          <p:nvSpPr>
            <p:cNvPr id="5" name="Freeform 15"/>
            <p:cNvSpPr/>
            <p:nvPr/>
          </p:nvSpPr>
          <p:spPr bwMode="auto">
            <a:xfrm>
              <a:off x="3005138" y="5856288"/>
              <a:ext cx="285750" cy="404813"/>
            </a:xfrm>
            <a:custGeom>
              <a:avLst/>
              <a:gdLst>
                <a:gd name="T0" fmla="*/ 76 w 76"/>
                <a:gd name="T1" fmla="*/ 103 h 108"/>
                <a:gd name="T2" fmla="*/ 62 w 76"/>
                <a:gd name="T3" fmla="*/ 108 h 108"/>
                <a:gd name="T4" fmla="*/ 13 w 76"/>
                <a:gd name="T5" fmla="*/ 108 h 108"/>
                <a:gd name="T6" fmla="*/ 0 w 76"/>
                <a:gd name="T7" fmla="*/ 103 h 108"/>
                <a:gd name="T8" fmla="*/ 0 w 76"/>
                <a:gd name="T9" fmla="*/ 5 h 108"/>
                <a:gd name="T10" fmla="*/ 13 w 76"/>
                <a:gd name="T11" fmla="*/ 0 h 108"/>
                <a:gd name="T12" fmla="*/ 62 w 76"/>
                <a:gd name="T13" fmla="*/ 0 h 108"/>
                <a:gd name="T14" fmla="*/ 76 w 76"/>
                <a:gd name="T15" fmla="*/ 5 h 108"/>
                <a:gd name="T16" fmla="*/ 76 w 76"/>
                <a:gd name="T17" fmla="*/ 10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08">
                  <a:moveTo>
                    <a:pt x="76" y="103"/>
                  </a:moveTo>
                  <a:cubicBezTo>
                    <a:pt x="76" y="106"/>
                    <a:pt x="70" y="108"/>
                    <a:pt x="62" y="108"/>
                  </a:cubicBezTo>
                  <a:cubicBezTo>
                    <a:pt x="13" y="108"/>
                    <a:pt x="13" y="108"/>
                    <a:pt x="13" y="108"/>
                  </a:cubicBezTo>
                  <a:cubicBezTo>
                    <a:pt x="6" y="108"/>
                    <a:pt x="0" y="106"/>
                    <a:pt x="0" y="103"/>
                  </a:cubicBezTo>
                  <a:cubicBezTo>
                    <a:pt x="0" y="5"/>
                    <a:pt x="0" y="5"/>
                    <a:pt x="0" y="5"/>
                  </a:cubicBezTo>
                  <a:cubicBezTo>
                    <a:pt x="0" y="2"/>
                    <a:pt x="6" y="0"/>
                    <a:pt x="13" y="0"/>
                  </a:cubicBezTo>
                  <a:cubicBezTo>
                    <a:pt x="62" y="0"/>
                    <a:pt x="62" y="0"/>
                    <a:pt x="62" y="0"/>
                  </a:cubicBezTo>
                  <a:cubicBezTo>
                    <a:pt x="70" y="0"/>
                    <a:pt x="76" y="2"/>
                    <a:pt x="76" y="5"/>
                  </a:cubicBezTo>
                  <a:lnTo>
                    <a:pt x="76"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16"/>
            <p:cNvSpPr/>
            <p:nvPr/>
          </p:nvSpPr>
          <p:spPr bwMode="auto">
            <a:xfrm>
              <a:off x="3321051" y="5645150"/>
              <a:ext cx="284163" cy="615950"/>
            </a:xfrm>
            <a:custGeom>
              <a:avLst/>
              <a:gdLst>
                <a:gd name="T0" fmla="*/ 76 w 76"/>
                <a:gd name="T1" fmla="*/ 156 h 164"/>
                <a:gd name="T2" fmla="*/ 62 w 76"/>
                <a:gd name="T3" fmla="*/ 164 h 164"/>
                <a:gd name="T4" fmla="*/ 13 w 76"/>
                <a:gd name="T5" fmla="*/ 164 h 164"/>
                <a:gd name="T6" fmla="*/ 0 w 76"/>
                <a:gd name="T7" fmla="*/ 156 h 164"/>
                <a:gd name="T8" fmla="*/ 0 w 76"/>
                <a:gd name="T9" fmla="*/ 7 h 164"/>
                <a:gd name="T10" fmla="*/ 13 w 76"/>
                <a:gd name="T11" fmla="*/ 0 h 164"/>
                <a:gd name="T12" fmla="*/ 62 w 76"/>
                <a:gd name="T13" fmla="*/ 0 h 164"/>
                <a:gd name="T14" fmla="*/ 76 w 76"/>
                <a:gd name="T15" fmla="*/ 7 h 164"/>
                <a:gd name="T16" fmla="*/ 76 w 76"/>
                <a:gd name="T17" fmla="*/ 15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64">
                  <a:moveTo>
                    <a:pt x="76" y="156"/>
                  </a:moveTo>
                  <a:cubicBezTo>
                    <a:pt x="76" y="160"/>
                    <a:pt x="70" y="164"/>
                    <a:pt x="62" y="164"/>
                  </a:cubicBezTo>
                  <a:cubicBezTo>
                    <a:pt x="13" y="164"/>
                    <a:pt x="13" y="164"/>
                    <a:pt x="13" y="164"/>
                  </a:cubicBezTo>
                  <a:cubicBezTo>
                    <a:pt x="6" y="164"/>
                    <a:pt x="0" y="160"/>
                    <a:pt x="0" y="156"/>
                  </a:cubicBezTo>
                  <a:cubicBezTo>
                    <a:pt x="0" y="7"/>
                    <a:pt x="0" y="7"/>
                    <a:pt x="0" y="7"/>
                  </a:cubicBezTo>
                  <a:cubicBezTo>
                    <a:pt x="0" y="3"/>
                    <a:pt x="6" y="0"/>
                    <a:pt x="13" y="0"/>
                  </a:cubicBezTo>
                  <a:cubicBezTo>
                    <a:pt x="62" y="0"/>
                    <a:pt x="62" y="0"/>
                    <a:pt x="62" y="0"/>
                  </a:cubicBezTo>
                  <a:cubicBezTo>
                    <a:pt x="70" y="0"/>
                    <a:pt x="76" y="3"/>
                    <a:pt x="76" y="7"/>
                  </a:cubicBezTo>
                  <a:lnTo>
                    <a:pt x="76" y="1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17"/>
            <p:cNvSpPr/>
            <p:nvPr/>
          </p:nvSpPr>
          <p:spPr bwMode="auto">
            <a:xfrm>
              <a:off x="3635376" y="5397500"/>
              <a:ext cx="282575" cy="863600"/>
            </a:xfrm>
            <a:custGeom>
              <a:avLst/>
              <a:gdLst>
                <a:gd name="T0" fmla="*/ 75 w 75"/>
                <a:gd name="T1" fmla="*/ 219 h 230"/>
                <a:gd name="T2" fmla="*/ 62 w 75"/>
                <a:gd name="T3" fmla="*/ 230 h 230"/>
                <a:gd name="T4" fmla="*/ 13 w 75"/>
                <a:gd name="T5" fmla="*/ 230 h 230"/>
                <a:gd name="T6" fmla="*/ 0 w 75"/>
                <a:gd name="T7" fmla="*/ 219 h 230"/>
                <a:gd name="T8" fmla="*/ 0 w 75"/>
                <a:gd name="T9" fmla="*/ 10 h 230"/>
                <a:gd name="T10" fmla="*/ 13 w 75"/>
                <a:gd name="T11" fmla="*/ 0 h 230"/>
                <a:gd name="T12" fmla="*/ 62 w 75"/>
                <a:gd name="T13" fmla="*/ 0 h 230"/>
                <a:gd name="T14" fmla="*/ 75 w 75"/>
                <a:gd name="T15" fmla="*/ 10 h 230"/>
                <a:gd name="T16" fmla="*/ 75 w 75"/>
                <a:gd name="T1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30">
                  <a:moveTo>
                    <a:pt x="75" y="219"/>
                  </a:moveTo>
                  <a:cubicBezTo>
                    <a:pt x="75" y="225"/>
                    <a:pt x="70" y="230"/>
                    <a:pt x="62" y="230"/>
                  </a:cubicBezTo>
                  <a:cubicBezTo>
                    <a:pt x="13" y="230"/>
                    <a:pt x="13" y="230"/>
                    <a:pt x="13" y="230"/>
                  </a:cubicBezTo>
                  <a:cubicBezTo>
                    <a:pt x="6" y="230"/>
                    <a:pt x="0" y="225"/>
                    <a:pt x="0" y="219"/>
                  </a:cubicBezTo>
                  <a:cubicBezTo>
                    <a:pt x="0" y="10"/>
                    <a:pt x="0" y="10"/>
                    <a:pt x="0" y="10"/>
                  </a:cubicBezTo>
                  <a:cubicBezTo>
                    <a:pt x="0" y="4"/>
                    <a:pt x="6" y="0"/>
                    <a:pt x="13" y="0"/>
                  </a:cubicBezTo>
                  <a:cubicBezTo>
                    <a:pt x="62" y="0"/>
                    <a:pt x="62" y="0"/>
                    <a:pt x="62" y="0"/>
                  </a:cubicBezTo>
                  <a:cubicBezTo>
                    <a:pt x="70" y="0"/>
                    <a:pt x="75" y="4"/>
                    <a:pt x="75" y="10"/>
                  </a:cubicBezTo>
                  <a:lnTo>
                    <a:pt x="75" y="2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18"/>
            <p:cNvSpPr/>
            <p:nvPr/>
          </p:nvSpPr>
          <p:spPr bwMode="auto">
            <a:xfrm>
              <a:off x="3951288" y="5205413"/>
              <a:ext cx="282575" cy="1055688"/>
            </a:xfrm>
            <a:custGeom>
              <a:avLst/>
              <a:gdLst>
                <a:gd name="T0" fmla="*/ 75 w 75"/>
                <a:gd name="T1" fmla="*/ 268 h 281"/>
                <a:gd name="T2" fmla="*/ 62 w 75"/>
                <a:gd name="T3" fmla="*/ 281 h 281"/>
                <a:gd name="T4" fmla="*/ 13 w 75"/>
                <a:gd name="T5" fmla="*/ 281 h 281"/>
                <a:gd name="T6" fmla="*/ 0 w 75"/>
                <a:gd name="T7" fmla="*/ 268 h 281"/>
                <a:gd name="T8" fmla="*/ 0 w 75"/>
                <a:gd name="T9" fmla="*/ 13 h 281"/>
                <a:gd name="T10" fmla="*/ 13 w 75"/>
                <a:gd name="T11" fmla="*/ 0 h 281"/>
                <a:gd name="T12" fmla="*/ 62 w 75"/>
                <a:gd name="T13" fmla="*/ 0 h 281"/>
                <a:gd name="T14" fmla="*/ 75 w 75"/>
                <a:gd name="T15" fmla="*/ 13 h 281"/>
                <a:gd name="T16" fmla="*/ 75 w 75"/>
                <a:gd name="T17" fmla="*/ 26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81">
                  <a:moveTo>
                    <a:pt x="75" y="268"/>
                  </a:moveTo>
                  <a:cubicBezTo>
                    <a:pt x="75" y="275"/>
                    <a:pt x="69" y="281"/>
                    <a:pt x="62" y="281"/>
                  </a:cubicBezTo>
                  <a:cubicBezTo>
                    <a:pt x="13" y="281"/>
                    <a:pt x="13" y="281"/>
                    <a:pt x="13" y="281"/>
                  </a:cubicBezTo>
                  <a:cubicBezTo>
                    <a:pt x="6" y="281"/>
                    <a:pt x="0" y="275"/>
                    <a:pt x="0" y="268"/>
                  </a:cubicBezTo>
                  <a:cubicBezTo>
                    <a:pt x="0" y="13"/>
                    <a:pt x="0" y="13"/>
                    <a:pt x="0" y="13"/>
                  </a:cubicBezTo>
                  <a:cubicBezTo>
                    <a:pt x="0" y="6"/>
                    <a:pt x="6" y="0"/>
                    <a:pt x="13" y="0"/>
                  </a:cubicBezTo>
                  <a:cubicBezTo>
                    <a:pt x="62" y="0"/>
                    <a:pt x="62" y="0"/>
                    <a:pt x="62" y="0"/>
                  </a:cubicBezTo>
                  <a:cubicBezTo>
                    <a:pt x="69" y="0"/>
                    <a:pt x="75" y="6"/>
                    <a:pt x="75" y="13"/>
                  </a:cubicBezTo>
                  <a:lnTo>
                    <a:pt x="75" y="2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19"/>
            <p:cNvSpPr/>
            <p:nvPr/>
          </p:nvSpPr>
          <p:spPr bwMode="auto">
            <a:xfrm>
              <a:off x="2760663" y="5116513"/>
              <a:ext cx="1063625" cy="682625"/>
            </a:xfrm>
            <a:custGeom>
              <a:avLst/>
              <a:gdLst>
                <a:gd name="T0" fmla="*/ 14 w 283"/>
                <a:gd name="T1" fmla="*/ 182 h 182"/>
                <a:gd name="T2" fmla="*/ 5 w 283"/>
                <a:gd name="T3" fmla="*/ 179 h 182"/>
                <a:gd name="T4" fmla="*/ 5 w 283"/>
                <a:gd name="T5" fmla="*/ 163 h 182"/>
                <a:gd name="T6" fmla="*/ 140 w 283"/>
                <a:gd name="T7" fmla="*/ 46 h 182"/>
                <a:gd name="T8" fmla="*/ 154 w 283"/>
                <a:gd name="T9" fmla="*/ 44 h 182"/>
                <a:gd name="T10" fmla="*/ 162 w 283"/>
                <a:gd name="T11" fmla="*/ 54 h 182"/>
                <a:gd name="T12" fmla="*/ 162 w 283"/>
                <a:gd name="T13" fmla="*/ 88 h 182"/>
                <a:gd name="T14" fmla="*/ 259 w 283"/>
                <a:gd name="T15" fmla="*/ 5 h 182"/>
                <a:gd name="T16" fmla="*/ 278 w 283"/>
                <a:gd name="T17" fmla="*/ 5 h 182"/>
                <a:gd name="T18" fmla="*/ 278 w 283"/>
                <a:gd name="T19" fmla="*/ 20 h 182"/>
                <a:gd name="T20" fmla="*/ 158 w 283"/>
                <a:gd name="T21" fmla="*/ 123 h 182"/>
                <a:gd name="T22" fmla="*/ 144 w 283"/>
                <a:gd name="T23" fmla="*/ 125 h 182"/>
                <a:gd name="T24" fmla="*/ 136 w 283"/>
                <a:gd name="T25" fmla="*/ 115 h 182"/>
                <a:gd name="T26" fmla="*/ 136 w 283"/>
                <a:gd name="T27" fmla="*/ 82 h 182"/>
                <a:gd name="T28" fmla="*/ 23 w 283"/>
                <a:gd name="T29" fmla="*/ 179 h 182"/>
                <a:gd name="T30" fmla="*/ 14 w 283"/>
                <a:gd name="T31"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3" h="182">
                  <a:moveTo>
                    <a:pt x="14" y="182"/>
                  </a:moveTo>
                  <a:cubicBezTo>
                    <a:pt x="11" y="182"/>
                    <a:pt x="7" y="181"/>
                    <a:pt x="5" y="179"/>
                  </a:cubicBezTo>
                  <a:cubicBezTo>
                    <a:pt x="0" y="174"/>
                    <a:pt x="0" y="167"/>
                    <a:pt x="5" y="163"/>
                  </a:cubicBezTo>
                  <a:cubicBezTo>
                    <a:pt x="140" y="46"/>
                    <a:pt x="140" y="46"/>
                    <a:pt x="140" y="46"/>
                  </a:cubicBezTo>
                  <a:cubicBezTo>
                    <a:pt x="143" y="43"/>
                    <a:pt x="149" y="42"/>
                    <a:pt x="154" y="44"/>
                  </a:cubicBezTo>
                  <a:cubicBezTo>
                    <a:pt x="159" y="46"/>
                    <a:pt x="162" y="50"/>
                    <a:pt x="162" y="54"/>
                  </a:cubicBezTo>
                  <a:cubicBezTo>
                    <a:pt x="162" y="88"/>
                    <a:pt x="162" y="88"/>
                    <a:pt x="162" y="88"/>
                  </a:cubicBezTo>
                  <a:cubicBezTo>
                    <a:pt x="259" y="5"/>
                    <a:pt x="259" y="5"/>
                    <a:pt x="259" y="5"/>
                  </a:cubicBezTo>
                  <a:cubicBezTo>
                    <a:pt x="264" y="0"/>
                    <a:pt x="273" y="0"/>
                    <a:pt x="278" y="5"/>
                  </a:cubicBezTo>
                  <a:cubicBezTo>
                    <a:pt x="283" y="9"/>
                    <a:pt x="283" y="16"/>
                    <a:pt x="278" y="20"/>
                  </a:cubicBezTo>
                  <a:cubicBezTo>
                    <a:pt x="158" y="123"/>
                    <a:pt x="158" y="123"/>
                    <a:pt x="158" y="123"/>
                  </a:cubicBezTo>
                  <a:cubicBezTo>
                    <a:pt x="154" y="126"/>
                    <a:pt x="149" y="127"/>
                    <a:pt x="144" y="125"/>
                  </a:cubicBezTo>
                  <a:cubicBezTo>
                    <a:pt x="139" y="124"/>
                    <a:pt x="136" y="120"/>
                    <a:pt x="136" y="115"/>
                  </a:cubicBezTo>
                  <a:cubicBezTo>
                    <a:pt x="136" y="82"/>
                    <a:pt x="136" y="82"/>
                    <a:pt x="136" y="82"/>
                  </a:cubicBezTo>
                  <a:cubicBezTo>
                    <a:pt x="23" y="179"/>
                    <a:pt x="23" y="179"/>
                    <a:pt x="23" y="179"/>
                  </a:cubicBezTo>
                  <a:cubicBezTo>
                    <a:pt x="21" y="181"/>
                    <a:pt x="17" y="182"/>
                    <a:pt x="14" y="1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20"/>
            <p:cNvSpPr/>
            <p:nvPr/>
          </p:nvSpPr>
          <p:spPr bwMode="auto">
            <a:xfrm>
              <a:off x="3635376" y="5032375"/>
              <a:ext cx="282575" cy="244475"/>
            </a:xfrm>
            <a:custGeom>
              <a:avLst/>
              <a:gdLst>
                <a:gd name="T0" fmla="*/ 131 w 178"/>
                <a:gd name="T1" fmla="*/ 154 h 154"/>
                <a:gd name="T2" fmla="*/ 178 w 178"/>
                <a:gd name="T3" fmla="*/ 0 h 154"/>
                <a:gd name="T4" fmla="*/ 0 w 178"/>
                <a:gd name="T5" fmla="*/ 43 h 154"/>
                <a:gd name="T6" fmla="*/ 131 w 178"/>
                <a:gd name="T7" fmla="*/ 154 h 154"/>
              </a:gdLst>
              <a:ahLst/>
              <a:cxnLst>
                <a:cxn ang="0">
                  <a:pos x="T0" y="T1"/>
                </a:cxn>
                <a:cxn ang="0">
                  <a:pos x="T2" y="T3"/>
                </a:cxn>
                <a:cxn ang="0">
                  <a:pos x="T4" y="T5"/>
                </a:cxn>
                <a:cxn ang="0">
                  <a:pos x="T6" y="T7"/>
                </a:cxn>
              </a:cxnLst>
              <a:rect l="0" t="0" r="r" b="b"/>
              <a:pathLst>
                <a:path w="178" h="154">
                  <a:moveTo>
                    <a:pt x="131" y="154"/>
                  </a:moveTo>
                  <a:lnTo>
                    <a:pt x="178" y="0"/>
                  </a:lnTo>
                  <a:lnTo>
                    <a:pt x="0" y="43"/>
                  </a:lnTo>
                  <a:lnTo>
                    <a:pt x="131" y="1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 name="文本框 10"/>
          <p:cNvSpPr txBox="1"/>
          <p:nvPr/>
        </p:nvSpPr>
        <p:spPr>
          <a:xfrm>
            <a:off x="2624613" y="2496522"/>
            <a:ext cx="5537169" cy="384810"/>
          </a:xfrm>
          <a:prstGeom prst="rect">
            <a:avLst/>
          </a:prstGeom>
          <a:noFill/>
        </p:spPr>
        <p:txBody>
          <a:bodyPr wrap="square" rtlCol="0">
            <a:spAutoFit/>
          </a:bodyPr>
          <a:lstStyle/>
          <a:p>
            <a:r>
              <a:rPr lang="zh-CN" altLang="en-US" b="1" smtClean="0">
                <a:solidFill>
                  <a:schemeClr val="accent4"/>
                </a:solidFill>
              </a:rPr>
              <a:t>功能概述</a:t>
            </a:r>
            <a:endParaRPr lang="zh-CN" altLang="en-US" b="1" smtClean="0">
              <a:solidFill>
                <a:schemeClr val="accent4"/>
              </a:solidFill>
            </a:endParaRPr>
          </a:p>
        </p:txBody>
      </p:sp>
      <p:cxnSp>
        <p:nvCxnSpPr>
          <p:cNvPr id="12" name="直接连接符 11"/>
          <p:cNvCxnSpPr/>
          <p:nvPr/>
        </p:nvCxnSpPr>
        <p:spPr>
          <a:xfrm>
            <a:off x="1847466" y="3185333"/>
            <a:ext cx="5770476"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814613" y="3065711"/>
            <a:ext cx="0" cy="357229"/>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2149720" y="3324630"/>
            <a:ext cx="5487260" cy="840105"/>
          </a:xfrm>
          <a:prstGeom prst="rect">
            <a:avLst/>
          </a:prstGeom>
        </p:spPr>
        <p:txBody>
          <a:bodyPr wrap="square">
            <a:spAutoFit/>
          </a:bodyPr>
          <a:lstStyle/>
          <a:p>
            <a:r>
              <a:rPr lang="en-US" altLang="zh-CN" sz="1600" smtClean="0">
                <a:solidFill>
                  <a:schemeClr val="bg1"/>
                </a:solidFill>
                <a:latin typeface="Segoe UI Semilight" panose="020B0402040204020203" pitchFamily="34" charset="0"/>
                <a:cs typeface="Segoe UI Semilight" panose="020B0402040204020203" pitchFamily="34" charset="0"/>
              </a:rPr>
              <a:t>记账板块、制表绘图</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用户进入记账板块，通过在特定区域记录下所消费金额、日期已经选择消费种类， 来形成个人账本。</a:t>
            </a:r>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
        <p:nvSpPr>
          <p:cNvPr id="19" name="矩形 18"/>
          <p:cNvSpPr/>
          <p:nvPr/>
        </p:nvSpPr>
        <p:spPr>
          <a:xfrm>
            <a:off x="2149720" y="4257677"/>
            <a:ext cx="5487260" cy="596265"/>
          </a:xfrm>
          <a:prstGeom prst="rect">
            <a:avLst/>
          </a:prstGeom>
        </p:spPr>
        <p:txBody>
          <a:bodyPr wrap="square">
            <a:spAutoFit/>
          </a:bodyPr>
          <a:lstStyle/>
          <a:p>
            <a:r>
              <a:rPr lang="en-US" altLang="zh-CN" sz="1600" smtClean="0">
                <a:solidFill>
                  <a:schemeClr val="bg1"/>
                </a:solidFill>
                <a:latin typeface="Segoe UI Semilight" panose="020B0402040204020203" pitchFamily="34" charset="0"/>
                <a:cs typeface="Segoe UI Semilight" panose="020B0402040204020203" pitchFamily="34" charset="0"/>
              </a:rPr>
              <a:t>个性化定制日记板块</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日记板块主要为用户提供计划日程、心情、日常生活的记录。</a:t>
            </a:r>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
        <p:nvSpPr>
          <p:cNvPr id="20" name="矩形 19"/>
          <p:cNvSpPr/>
          <p:nvPr/>
        </p:nvSpPr>
        <p:spPr>
          <a:xfrm>
            <a:off x="2149720" y="5190724"/>
            <a:ext cx="5487260" cy="1083945"/>
          </a:xfrm>
          <a:prstGeom prst="rect">
            <a:avLst/>
          </a:prstGeom>
        </p:spPr>
        <p:txBody>
          <a:bodyPr wrap="square">
            <a:spAutoFit/>
          </a:bodyPr>
          <a:lstStyle/>
          <a:p>
            <a:r>
              <a:rPr lang="en-US" altLang="zh-CN" sz="1600" smtClean="0">
                <a:solidFill>
                  <a:schemeClr val="bg1"/>
                </a:solidFill>
                <a:latin typeface="Segoe UI Semilight" panose="020B0402040204020203" pitchFamily="34" charset="0"/>
                <a:cs typeface="Segoe UI Semilight" panose="020B0402040204020203" pitchFamily="34" charset="0"/>
              </a:rPr>
              <a:t>支持图片记录</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除了以文字为主的日记板块，为了满足一些用户的方便，图片记录板块可以减少文字的叙述，以图片为主，简单的文字描述为辅，记录用户的日程。</a:t>
            </a:r>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
        <p:nvSpPr>
          <p:cNvPr id="15" name="椭圆 14"/>
          <p:cNvSpPr/>
          <p:nvPr/>
        </p:nvSpPr>
        <p:spPr>
          <a:xfrm>
            <a:off x="1634613" y="3416079"/>
            <a:ext cx="360000" cy="360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nvSpPr>
        <p:spPr>
          <a:xfrm>
            <a:off x="1614588" y="3432226"/>
            <a:ext cx="408600" cy="338554"/>
          </a:xfrm>
          <a:prstGeom prst="rect">
            <a:avLst/>
          </a:prstGeom>
          <a:noFill/>
        </p:spPr>
        <p:txBody>
          <a:bodyPr wrap="square" rtlCol="0">
            <a:spAutoFit/>
          </a:bodyPr>
          <a:lstStyle/>
          <a:p>
            <a:r>
              <a:rPr lang="en-US" altLang="zh-CN" sz="1600" smtClean="0">
                <a:solidFill>
                  <a:schemeClr val="bg1"/>
                </a:solidFill>
              </a:rPr>
              <a:t>01</a:t>
            </a:r>
            <a:endParaRPr lang="zh-CN" altLang="en-US" sz="1600">
              <a:solidFill>
                <a:schemeClr val="bg1"/>
              </a:solidFill>
            </a:endParaRPr>
          </a:p>
        </p:txBody>
      </p:sp>
      <p:sp>
        <p:nvSpPr>
          <p:cNvPr id="16" name="椭圆 15"/>
          <p:cNvSpPr/>
          <p:nvPr/>
        </p:nvSpPr>
        <p:spPr>
          <a:xfrm>
            <a:off x="1634613" y="4352865"/>
            <a:ext cx="360000" cy="360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2" name="文本框 21"/>
          <p:cNvSpPr txBox="1"/>
          <p:nvPr/>
        </p:nvSpPr>
        <p:spPr>
          <a:xfrm>
            <a:off x="1614588" y="4365701"/>
            <a:ext cx="408600" cy="338554"/>
          </a:xfrm>
          <a:prstGeom prst="rect">
            <a:avLst/>
          </a:prstGeom>
          <a:noFill/>
        </p:spPr>
        <p:txBody>
          <a:bodyPr wrap="square" rtlCol="0">
            <a:spAutoFit/>
          </a:bodyPr>
          <a:lstStyle/>
          <a:p>
            <a:r>
              <a:rPr lang="en-US" altLang="zh-CN" sz="1600" smtClean="0">
                <a:solidFill>
                  <a:schemeClr val="bg1"/>
                </a:solidFill>
              </a:rPr>
              <a:t>02</a:t>
            </a:r>
            <a:endParaRPr lang="zh-CN" altLang="en-US" sz="1600">
              <a:solidFill>
                <a:schemeClr val="bg1"/>
              </a:solidFill>
            </a:endParaRPr>
          </a:p>
        </p:txBody>
      </p:sp>
      <p:sp>
        <p:nvSpPr>
          <p:cNvPr id="17" name="椭圆 16"/>
          <p:cNvSpPr/>
          <p:nvPr/>
        </p:nvSpPr>
        <p:spPr>
          <a:xfrm>
            <a:off x="1634613" y="5289650"/>
            <a:ext cx="360000" cy="360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文本框 22"/>
          <p:cNvSpPr txBox="1"/>
          <p:nvPr/>
        </p:nvSpPr>
        <p:spPr>
          <a:xfrm>
            <a:off x="1614588" y="5307917"/>
            <a:ext cx="408600" cy="338554"/>
          </a:xfrm>
          <a:prstGeom prst="rect">
            <a:avLst/>
          </a:prstGeom>
          <a:noFill/>
        </p:spPr>
        <p:txBody>
          <a:bodyPr wrap="square" rtlCol="0">
            <a:spAutoFit/>
          </a:bodyPr>
          <a:lstStyle/>
          <a:p>
            <a:r>
              <a:rPr lang="en-US" altLang="zh-CN" sz="1600" smtClean="0">
                <a:solidFill>
                  <a:schemeClr val="bg1"/>
                </a:solidFill>
              </a:rPr>
              <a:t>03</a:t>
            </a:r>
            <a:endParaRPr lang="zh-CN" altLang="en-US" sz="1600">
              <a:solidFill>
                <a:schemeClr val="bg1"/>
              </a:solidFill>
            </a:endParaRPr>
          </a:p>
        </p:txBody>
      </p:sp>
      <p:sp>
        <p:nvSpPr>
          <p:cNvPr id="2" name="椭圆 1"/>
          <p:cNvSpPr/>
          <p:nvPr/>
        </p:nvSpPr>
        <p:spPr>
          <a:xfrm>
            <a:off x="1127466" y="1620384"/>
            <a:ext cx="1440000" cy="1440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a:off x="1814613" y="3785387"/>
            <a:ext cx="0" cy="57100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814613" y="4718647"/>
            <a:ext cx="0" cy="57100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672792" y="604872"/>
            <a:ext cx="2398077" cy="411480"/>
            <a:chOff x="672792" y="604872"/>
            <a:chExt cx="2398077" cy="411480"/>
          </a:xfrm>
        </p:grpSpPr>
        <p:sp>
          <p:nvSpPr>
            <p:cNvPr id="2" name="矩形 1"/>
            <p:cNvSpPr/>
            <p:nvPr/>
          </p:nvSpPr>
          <p:spPr>
            <a:xfrm>
              <a:off x="1785629" y="604872"/>
              <a:ext cx="1285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宋体" panose="02010600030101010101" pitchFamily="2" charset="-122"/>
                  <a:cs typeface="Meiryo UI" panose="020B0604030504040204" pitchFamily="34" charset="-128"/>
                </a:rPr>
                <a:t>功能需求</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3" name="直角三角形 2"/>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 name="直角三角形 3"/>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5" name="直接连接符 4"/>
          <p:cNvCxnSpPr/>
          <p:nvPr/>
        </p:nvCxnSpPr>
        <p:spPr>
          <a:xfrm>
            <a:off x="6096106" y="1820090"/>
            <a:ext cx="0" cy="363855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821266" y="3210394"/>
            <a:ext cx="4961467" cy="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821266" y="5426715"/>
            <a:ext cx="4961467" cy="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6409267" y="3210394"/>
            <a:ext cx="4961467" cy="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409267" y="5426715"/>
            <a:ext cx="4961467" cy="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867946" y="2479384"/>
            <a:ext cx="4914787" cy="596265"/>
          </a:xfrm>
          <a:prstGeom prst="rect">
            <a:avLst/>
          </a:prstGeom>
        </p:spPr>
        <p:txBody>
          <a:bodyPr wrap="square">
            <a:spAutoFit/>
          </a:bodyPr>
          <a:lstStyle/>
          <a:p>
            <a:pPr algn="l"/>
            <a:r>
              <a:rPr lang="en-US" altLang="zh-CN" sz="1600" b="1">
                <a:solidFill>
                  <a:schemeClr val="bg1">
                    <a:lumMod val="95000"/>
                  </a:schemeClr>
                </a:solidFill>
                <a:sym typeface="+mn-ea"/>
              </a:rPr>
              <a:t>用户手动输入的各类数据进行分类并储存在相应的数据库中。</a:t>
            </a:r>
            <a:endParaRPr lang="en-US" altLang="zh-CN" sz="1600" dirty="0">
              <a:solidFill>
                <a:schemeClr val="bg1"/>
              </a:solidFill>
              <a:latin typeface="Segoe UI Semilight" panose="020B0402040204020203" pitchFamily="34" charset="0"/>
              <a:cs typeface="Segoe UI Semilight" panose="020B0402040204020203" pitchFamily="34" charset="0"/>
            </a:endParaRPr>
          </a:p>
        </p:txBody>
      </p:sp>
      <p:sp>
        <p:nvSpPr>
          <p:cNvPr id="12" name="文本框 11"/>
          <p:cNvSpPr txBox="1"/>
          <p:nvPr/>
        </p:nvSpPr>
        <p:spPr>
          <a:xfrm>
            <a:off x="1616490" y="1673951"/>
            <a:ext cx="1198880" cy="417830"/>
          </a:xfrm>
          <a:prstGeom prst="rect">
            <a:avLst/>
          </a:prstGeom>
          <a:noFill/>
        </p:spPr>
        <p:txBody>
          <a:bodyPr wrap="none" rtlCol="0">
            <a:spAutoFit/>
          </a:bodyPr>
          <a:lstStyle/>
          <a:p>
            <a:pPr algn="l"/>
            <a:r>
              <a:rPr lang="en-US" altLang="zh-CN" sz="2000" b="1" dirty="0" smtClean="0">
                <a:solidFill>
                  <a:schemeClr val="accent4"/>
                </a:solidFill>
              </a:rPr>
              <a:t>信息录入</a:t>
            </a:r>
            <a:endParaRPr lang="en-US" altLang="zh-CN" sz="2000" b="1" dirty="0" smtClean="0">
              <a:solidFill>
                <a:schemeClr val="accent4"/>
              </a:solidFill>
            </a:endParaRPr>
          </a:p>
        </p:txBody>
      </p:sp>
      <p:sp>
        <p:nvSpPr>
          <p:cNvPr id="14" name="矩形 13"/>
          <p:cNvSpPr/>
          <p:nvPr/>
        </p:nvSpPr>
        <p:spPr>
          <a:xfrm>
            <a:off x="967316" y="4494879"/>
            <a:ext cx="4914787" cy="840105"/>
          </a:xfrm>
          <a:prstGeom prst="rect">
            <a:avLst/>
          </a:prstGeom>
        </p:spPr>
        <p:txBody>
          <a:bodyPr wrap="square">
            <a:spAutoFit/>
          </a:bodyPr>
          <a:lstStyle/>
          <a:p>
            <a:pPr algn="just"/>
            <a:r>
              <a:rPr lang="en-US" altLang="zh-CN" sz="1600" smtClean="0">
                <a:solidFill>
                  <a:schemeClr val="bg1"/>
                </a:solidFill>
                <a:latin typeface="Segoe UI Semilight" panose="020B0402040204020203" pitchFamily="34" charset="0"/>
                <a:cs typeface="Segoe UI Semilight" panose="020B0402040204020203" pitchFamily="34" charset="0"/>
              </a:rPr>
              <a:t>防止用户在录入过程中出现错误，或者在后续的时间内对自己记录的内容不满意。修改的信息类型只限于日记本中的文本内容和绘图板中的涂鸦内容。</a:t>
            </a:r>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
        <p:nvSpPr>
          <p:cNvPr id="15" name="文本框 14"/>
          <p:cNvSpPr txBox="1"/>
          <p:nvPr/>
        </p:nvSpPr>
        <p:spPr>
          <a:xfrm>
            <a:off x="1616800" y="3938366"/>
            <a:ext cx="1198880" cy="417830"/>
          </a:xfrm>
          <a:prstGeom prst="rect">
            <a:avLst/>
          </a:prstGeom>
          <a:noFill/>
        </p:spPr>
        <p:txBody>
          <a:bodyPr wrap="none" rtlCol="0">
            <a:spAutoFit/>
          </a:bodyPr>
          <a:lstStyle/>
          <a:p>
            <a:pPr algn="l"/>
            <a:r>
              <a:rPr lang="en-US" altLang="zh-CN" sz="2000" b="1" dirty="0" smtClean="0">
                <a:solidFill>
                  <a:schemeClr val="accent4"/>
                </a:solidFill>
              </a:rPr>
              <a:t>信息修改</a:t>
            </a:r>
            <a:endParaRPr lang="zh-CN" altLang="en-US" sz="1600" b="1" dirty="0">
              <a:solidFill>
                <a:schemeClr val="accent4"/>
              </a:solidFill>
            </a:endParaRPr>
          </a:p>
        </p:txBody>
      </p:sp>
      <p:sp>
        <p:nvSpPr>
          <p:cNvPr id="17" name="矩形 16"/>
          <p:cNvSpPr/>
          <p:nvPr/>
        </p:nvSpPr>
        <p:spPr>
          <a:xfrm>
            <a:off x="6409267" y="2370588"/>
            <a:ext cx="4914787" cy="840105"/>
          </a:xfrm>
          <a:prstGeom prst="rect">
            <a:avLst/>
          </a:prstGeom>
        </p:spPr>
        <p:txBody>
          <a:bodyPr wrap="square">
            <a:spAutoFit/>
          </a:bodyPr>
          <a:lstStyle/>
          <a:p>
            <a:pPr algn="just"/>
            <a:r>
              <a:rPr lang="en-US" altLang="zh-CN" sz="1600" smtClean="0">
                <a:solidFill>
                  <a:schemeClr val="bg1"/>
                </a:solidFill>
                <a:latin typeface="Segoe UI Semilight" panose="020B0402040204020203" pitchFamily="34" charset="0"/>
                <a:cs typeface="Segoe UI Semilight" panose="020B0402040204020203" pitchFamily="34" charset="0"/>
              </a:rPr>
              <a:t>用户在项目中录入信息的主要方式。信息添加主要发生在账单和日记本两个板块，用户可以添加的数据类型包括了文本，图片，数字和视频。</a:t>
            </a:r>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
        <p:nvSpPr>
          <p:cNvPr id="18" name="文本框 17"/>
          <p:cNvSpPr txBox="1"/>
          <p:nvPr/>
        </p:nvSpPr>
        <p:spPr>
          <a:xfrm>
            <a:off x="7239726" y="1699775"/>
            <a:ext cx="1198880" cy="417830"/>
          </a:xfrm>
          <a:prstGeom prst="rect">
            <a:avLst/>
          </a:prstGeom>
          <a:noFill/>
        </p:spPr>
        <p:txBody>
          <a:bodyPr wrap="none" rtlCol="0">
            <a:spAutoFit/>
          </a:bodyPr>
          <a:lstStyle/>
          <a:p>
            <a:pPr algn="l"/>
            <a:r>
              <a:rPr lang="zh-CN" altLang="en-US" sz="2000" b="1" dirty="0">
                <a:solidFill>
                  <a:schemeClr val="accent4"/>
                </a:solidFill>
              </a:rPr>
              <a:t>信息添加</a:t>
            </a:r>
            <a:endParaRPr lang="zh-CN" altLang="en-US" sz="2000" b="1" dirty="0">
              <a:solidFill>
                <a:schemeClr val="accent4"/>
              </a:solidFill>
            </a:endParaRPr>
          </a:p>
        </p:txBody>
      </p:sp>
      <p:sp>
        <p:nvSpPr>
          <p:cNvPr id="20" name="矩形 19"/>
          <p:cNvSpPr/>
          <p:nvPr/>
        </p:nvSpPr>
        <p:spPr>
          <a:xfrm>
            <a:off x="6409267" y="4696174"/>
            <a:ext cx="4914787" cy="596265"/>
          </a:xfrm>
          <a:prstGeom prst="rect">
            <a:avLst/>
          </a:prstGeom>
        </p:spPr>
        <p:txBody>
          <a:bodyPr wrap="square">
            <a:spAutoFit/>
          </a:bodyPr>
          <a:lstStyle/>
          <a:p>
            <a:pPr algn="just"/>
            <a:r>
              <a:rPr lang="en-US" altLang="zh-CN" sz="1600" smtClean="0">
                <a:solidFill>
                  <a:schemeClr val="bg1"/>
                </a:solidFill>
                <a:latin typeface="Segoe UI Semilight" panose="020B0402040204020203" pitchFamily="34" charset="0"/>
                <a:cs typeface="Segoe UI Semilight" panose="020B0402040204020203" pitchFamily="34" charset="0"/>
              </a:rPr>
              <a:t>用户对既不想保留又不想修改的内容的处理方式。可以删除的信息主要是账单和日记本两个板块（</a:t>
            </a:r>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
        <p:nvSpPr>
          <p:cNvPr id="21" name="文本框 20"/>
          <p:cNvSpPr txBox="1"/>
          <p:nvPr/>
        </p:nvSpPr>
        <p:spPr>
          <a:xfrm>
            <a:off x="7239726" y="3913646"/>
            <a:ext cx="1198880" cy="417830"/>
          </a:xfrm>
          <a:prstGeom prst="rect">
            <a:avLst/>
          </a:prstGeom>
          <a:noFill/>
        </p:spPr>
        <p:txBody>
          <a:bodyPr wrap="none" rtlCol="0">
            <a:spAutoFit/>
          </a:bodyPr>
          <a:lstStyle/>
          <a:p>
            <a:pPr algn="l"/>
            <a:r>
              <a:rPr lang="en-US" altLang="zh-CN" sz="2000" b="1" dirty="0" smtClean="0">
                <a:solidFill>
                  <a:schemeClr val="accent4"/>
                </a:solidFill>
              </a:rPr>
              <a:t>信息删除</a:t>
            </a:r>
            <a:endParaRPr lang="en-US" altLang="zh-CN" sz="2000" b="1" dirty="0" smtClean="0">
              <a:solidFill>
                <a:schemeClr val="accent4"/>
              </a:solidFill>
            </a:endParaRPr>
          </a:p>
        </p:txBody>
      </p:sp>
      <p:grpSp>
        <p:nvGrpSpPr>
          <p:cNvPr id="27" name="组合 26"/>
          <p:cNvGrpSpPr/>
          <p:nvPr/>
        </p:nvGrpSpPr>
        <p:grpSpPr>
          <a:xfrm>
            <a:off x="852339" y="1772690"/>
            <a:ext cx="653044" cy="505029"/>
            <a:chOff x="2655396" y="2953152"/>
            <a:chExt cx="811962" cy="627927"/>
          </a:xfrm>
        </p:grpSpPr>
        <p:sp>
          <p:nvSpPr>
            <p:cNvPr id="28" name="Freeform 6"/>
            <p:cNvSpPr/>
            <p:nvPr/>
          </p:nvSpPr>
          <p:spPr bwMode="auto">
            <a:xfrm>
              <a:off x="2655396" y="2953152"/>
              <a:ext cx="606579" cy="396043"/>
            </a:xfrm>
            <a:custGeom>
              <a:avLst/>
              <a:gdLst>
                <a:gd name="T0" fmla="*/ 357 w 458"/>
                <a:gd name="T1" fmla="*/ 8 h 299"/>
                <a:gd name="T2" fmla="*/ 184 w 458"/>
                <a:gd name="T3" fmla="*/ 54 h 299"/>
                <a:gd name="T4" fmla="*/ 40 w 458"/>
                <a:gd name="T5" fmla="*/ 161 h 299"/>
                <a:gd name="T6" fmla="*/ 35 w 458"/>
                <a:gd name="T7" fmla="*/ 277 h 299"/>
                <a:gd name="T8" fmla="*/ 36 w 458"/>
                <a:gd name="T9" fmla="*/ 279 h 299"/>
                <a:gd name="T10" fmla="*/ 85 w 458"/>
                <a:gd name="T11" fmla="*/ 288 h 299"/>
                <a:gd name="T12" fmla="*/ 133 w 458"/>
                <a:gd name="T13" fmla="*/ 256 h 299"/>
                <a:gd name="T14" fmla="*/ 142 w 458"/>
                <a:gd name="T15" fmla="*/ 207 h 299"/>
                <a:gd name="T16" fmla="*/ 128 w 458"/>
                <a:gd name="T17" fmla="*/ 195 h 299"/>
                <a:gd name="T18" fmla="*/ 211 w 458"/>
                <a:gd name="T19" fmla="*/ 112 h 299"/>
                <a:gd name="T20" fmla="*/ 211 w 458"/>
                <a:gd name="T21" fmla="*/ 112 h 299"/>
                <a:gd name="T22" fmla="*/ 212 w 458"/>
                <a:gd name="T23" fmla="*/ 112 h 299"/>
                <a:gd name="T24" fmla="*/ 212 w 458"/>
                <a:gd name="T25" fmla="*/ 112 h 299"/>
                <a:gd name="T26" fmla="*/ 212 w 458"/>
                <a:gd name="T27" fmla="*/ 112 h 299"/>
                <a:gd name="T28" fmla="*/ 329 w 458"/>
                <a:gd name="T29" fmla="*/ 97 h 299"/>
                <a:gd name="T30" fmla="*/ 330 w 458"/>
                <a:gd name="T31" fmla="*/ 116 h 299"/>
                <a:gd name="T32" fmla="*/ 374 w 458"/>
                <a:gd name="T33" fmla="*/ 139 h 299"/>
                <a:gd name="T34" fmla="*/ 429 w 458"/>
                <a:gd name="T35" fmla="*/ 121 h 299"/>
                <a:gd name="T36" fmla="*/ 452 w 458"/>
                <a:gd name="T37" fmla="*/ 77 h 299"/>
                <a:gd name="T38" fmla="*/ 451 w 458"/>
                <a:gd name="T39" fmla="*/ 75 h 299"/>
                <a:gd name="T40" fmla="*/ 357 w 458"/>
                <a:gd name="T41" fmla="*/ 8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8" h="299">
                  <a:moveTo>
                    <a:pt x="357" y="8"/>
                  </a:moveTo>
                  <a:cubicBezTo>
                    <a:pt x="288" y="0"/>
                    <a:pt x="191" y="50"/>
                    <a:pt x="184" y="54"/>
                  </a:cubicBezTo>
                  <a:cubicBezTo>
                    <a:pt x="176" y="58"/>
                    <a:pt x="77" y="103"/>
                    <a:pt x="40" y="161"/>
                  </a:cubicBezTo>
                  <a:cubicBezTo>
                    <a:pt x="0" y="225"/>
                    <a:pt x="34" y="276"/>
                    <a:pt x="35" y="277"/>
                  </a:cubicBezTo>
                  <a:cubicBezTo>
                    <a:pt x="35" y="278"/>
                    <a:pt x="36" y="278"/>
                    <a:pt x="36" y="279"/>
                  </a:cubicBezTo>
                  <a:cubicBezTo>
                    <a:pt x="47" y="295"/>
                    <a:pt x="69" y="299"/>
                    <a:pt x="85" y="288"/>
                  </a:cubicBezTo>
                  <a:cubicBezTo>
                    <a:pt x="133" y="256"/>
                    <a:pt x="133" y="256"/>
                    <a:pt x="133" y="256"/>
                  </a:cubicBezTo>
                  <a:cubicBezTo>
                    <a:pt x="149" y="245"/>
                    <a:pt x="153" y="223"/>
                    <a:pt x="142" y="207"/>
                  </a:cubicBezTo>
                  <a:cubicBezTo>
                    <a:pt x="138" y="201"/>
                    <a:pt x="133" y="197"/>
                    <a:pt x="128" y="195"/>
                  </a:cubicBezTo>
                  <a:cubicBezTo>
                    <a:pt x="111" y="157"/>
                    <a:pt x="200" y="117"/>
                    <a:pt x="211" y="112"/>
                  </a:cubicBezTo>
                  <a:cubicBezTo>
                    <a:pt x="211" y="112"/>
                    <a:pt x="211" y="112"/>
                    <a:pt x="211" y="112"/>
                  </a:cubicBezTo>
                  <a:cubicBezTo>
                    <a:pt x="211" y="112"/>
                    <a:pt x="211" y="112"/>
                    <a:pt x="212" y="112"/>
                  </a:cubicBezTo>
                  <a:cubicBezTo>
                    <a:pt x="212" y="112"/>
                    <a:pt x="212" y="112"/>
                    <a:pt x="212" y="112"/>
                  </a:cubicBezTo>
                  <a:cubicBezTo>
                    <a:pt x="212" y="112"/>
                    <a:pt x="212" y="112"/>
                    <a:pt x="212" y="112"/>
                  </a:cubicBezTo>
                  <a:cubicBezTo>
                    <a:pt x="223" y="106"/>
                    <a:pt x="310" y="61"/>
                    <a:pt x="329" y="97"/>
                  </a:cubicBezTo>
                  <a:cubicBezTo>
                    <a:pt x="328" y="103"/>
                    <a:pt x="328" y="109"/>
                    <a:pt x="330" y="116"/>
                  </a:cubicBezTo>
                  <a:cubicBezTo>
                    <a:pt x="335" y="134"/>
                    <a:pt x="355" y="145"/>
                    <a:pt x="374" y="139"/>
                  </a:cubicBezTo>
                  <a:cubicBezTo>
                    <a:pt x="429" y="121"/>
                    <a:pt x="429" y="121"/>
                    <a:pt x="429" y="121"/>
                  </a:cubicBezTo>
                  <a:cubicBezTo>
                    <a:pt x="447" y="116"/>
                    <a:pt x="458" y="96"/>
                    <a:pt x="452" y="77"/>
                  </a:cubicBezTo>
                  <a:cubicBezTo>
                    <a:pt x="452" y="76"/>
                    <a:pt x="451" y="76"/>
                    <a:pt x="451" y="75"/>
                  </a:cubicBezTo>
                  <a:cubicBezTo>
                    <a:pt x="451" y="74"/>
                    <a:pt x="432" y="15"/>
                    <a:pt x="357" y="8"/>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9" name="Freeform 7"/>
            <p:cNvSpPr>
              <a:spLocks noEditPoints="1"/>
            </p:cNvSpPr>
            <p:nvPr/>
          </p:nvSpPr>
          <p:spPr bwMode="auto">
            <a:xfrm>
              <a:off x="2737844" y="3196814"/>
              <a:ext cx="588912" cy="384265"/>
            </a:xfrm>
            <a:custGeom>
              <a:avLst/>
              <a:gdLst>
                <a:gd name="T0" fmla="*/ 442 w 445"/>
                <a:gd name="T1" fmla="*/ 213 h 290"/>
                <a:gd name="T2" fmla="*/ 313 w 445"/>
                <a:gd name="T3" fmla="*/ 55 h 290"/>
                <a:gd name="T4" fmla="*/ 313 w 445"/>
                <a:gd name="T5" fmla="*/ 26 h 290"/>
                <a:gd name="T6" fmla="*/ 262 w 445"/>
                <a:gd name="T7" fmla="*/ 26 h 290"/>
                <a:gd name="T8" fmla="*/ 183 w 445"/>
                <a:gd name="T9" fmla="*/ 30 h 290"/>
                <a:gd name="T10" fmla="*/ 157 w 445"/>
                <a:gd name="T11" fmla="*/ 0 h 290"/>
                <a:gd name="T12" fmla="*/ 132 w 445"/>
                <a:gd name="T13" fmla="*/ 46 h 290"/>
                <a:gd name="T14" fmla="*/ 132 w 445"/>
                <a:gd name="T15" fmla="*/ 48 h 290"/>
                <a:gd name="T16" fmla="*/ 132 w 445"/>
                <a:gd name="T17" fmla="*/ 53 h 290"/>
                <a:gd name="T18" fmla="*/ 3 w 445"/>
                <a:gd name="T19" fmla="*/ 213 h 290"/>
                <a:gd name="T20" fmla="*/ 0 w 445"/>
                <a:gd name="T21" fmla="*/ 234 h 290"/>
                <a:gd name="T22" fmla="*/ 0 w 445"/>
                <a:gd name="T23" fmla="*/ 278 h 290"/>
                <a:gd name="T24" fmla="*/ 433 w 445"/>
                <a:gd name="T25" fmla="*/ 290 h 290"/>
                <a:gd name="T26" fmla="*/ 445 w 445"/>
                <a:gd name="T27" fmla="*/ 234 h 290"/>
                <a:gd name="T28" fmla="*/ 445 w 445"/>
                <a:gd name="T29" fmla="*/ 230 h 290"/>
                <a:gd name="T30" fmla="*/ 175 w 445"/>
                <a:gd name="T31" fmla="*/ 246 h 290"/>
                <a:gd name="T32" fmla="*/ 146 w 445"/>
                <a:gd name="T33" fmla="*/ 240 h 290"/>
                <a:gd name="T34" fmla="*/ 153 w 445"/>
                <a:gd name="T35" fmla="*/ 211 h 290"/>
                <a:gd name="T36" fmla="*/ 181 w 445"/>
                <a:gd name="T37" fmla="*/ 218 h 290"/>
                <a:gd name="T38" fmla="*/ 181 w 445"/>
                <a:gd name="T39" fmla="*/ 187 h 290"/>
                <a:gd name="T40" fmla="*/ 153 w 445"/>
                <a:gd name="T41" fmla="*/ 193 h 290"/>
                <a:gd name="T42" fmla="*/ 146 w 445"/>
                <a:gd name="T43" fmla="*/ 164 h 290"/>
                <a:gd name="T44" fmla="*/ 175 w 445"/>
                <a:gd name="T45" fmla="*/ 158 h 290"/>
                <a:gd name="T46" fmla="*/ 181 w 445"/>
                <a:gd name="T47" fmla="*/ 187 h 290"/>
                <a:gd name="T48" fmla="*/ 175 w 445"/>
                <a:gd name="T49" fmla="*/ 140 h 290"/>
                <a:gd name="T50" fmla="*/ 146 w 445"/>
                <a:gd name="T51" fmla="*/ 134 h 290"/>
                <a:gd name="T52" fmla="*/ 153 w 445"/>
                <a:gd name="T53" fmla="*/ 105 h 290"/>
                <a:gd name="T54" fmla="*/ 181 w 445"/>
                <a:gd name="T55" fmla="*/ 111 h 290"/>
                <a:gd name="T56" fmla="*/ 240 w 445"/>
                <a:gd name="T57" fmla="*/ 240 h 290"/>
                <a:gd name="T58" fmla="*/ 211 w 445"/>
                <a:gd name="T59" fmla="*/ 246 h 290"/>
                <a:gd name="T60" fmla="*/ 205 w 445"/>
                <a:gd name="T61" fmla="*/ 218 h 290"/>
                <a:gd name="T62" fmla="*/ 234 w 445"/>
                <a:gd name="T63" fmla="*/ 211 h 290"/>
                <a:gd name="T64" fmla="*/ 240 w 445"/>
                <a:gd name="T65" fmla="*/ 240 h 290"/>
                <a:gd name="T66" fmla="*/ 234 w 445"/>
                <a:gd name="T67" fmla="*/ 193 h 290"/>
                <a:gd name="T68" fmla="*/ 205 w 445"/>
                <a:gd name="T69" fmla="*/ 187 h 290"/>
                <a:gd name="T70" fmla="*/ 211 w 445"/>
                <a:gd name="T71" fmla="*/ 158 h 290"/>
                <a:gd name="T72" fmla="*/ 240 w 445"/>
                <a:gd name="T73" fmla="*/ 164 h 290"/>
                <a:gd name="T74" fmla="*/ 240 w 445"/>
                <a:gd name="T75" fmla="*/ 134 h 290"/>
                <a:gd name="T76" fmla="*/ 211 w 445"/>
                <a:gd name="T77" fmla="*/ 140 h 290"/>
                <a:gd name="T78" fmla="*/ 205 w 445"/>
                <a:gd name="T79" fmla="*/ 111 h 290"/>
                <a:gd name="T80" fmla="*/ 234 w 445"/>
                <a:gd name="T81" fmla="*/ 105 h 290"/>
                <a:gd name="T82" fmla="*/ 240 w 445"/>
                <a:gd name="T83" fmla="*/ 134 h 290"/>
                <a:gd name="T84" fmla="*/ 292 w 445"/>
                <a:gd name="T85" fmla="*/ 246 h 290"/>
                <a:gd name="T86" fmla="*/ 263 w 445"/>
                <a:gd name="T87" fmla="*/ 240 h 290"/>
                <a:gd name="T88" fmla="*/ 269 w 445"/>
                <a:gd name="T89" fmla="*/ 211 h 290"/>
                <a:gd name="T90" fmla="*/ 298 w 445"/>
                <a:gd name="T91" fmla="*/ 218 h 290"/>
                <a:gd name="T92" fmla="*/ 298 w 445"/>
                <a:gd name="T93" fmla="*/ 187 h 290"/>
                <a:gd name="T94" fmla="*/ 269 w 445"/>
                <a:gd name="T95" fmla="*/ 193 h 290"/>
                <a:gd name="T96" fmla="*/ 263 w 445"/>
                <a:gd name="T97" fmla="*/ 164 h 290"/>
                <a:gd name="T98" fmla="*/ 292 w 445"/>
                <a:gd name="T99" fmla="*/ 158 h 290"/>
                <a:gd name="T100" fmla="*/ 298 w 445"/>
                <a:gd name="T101" fmla="*/ 187 h 290"/>
                <a:gd name="T102" fmla="*/ 292 w 445"/>
                <a:gd name="T103" fmla="*/ 140 h 290"/>
                <a:gd name="T104" fmla="*/ 263 w 445"/>
                <a:gd name="T105" fmla="*/ 134 h 290"/>
                <a:gd name="T106" fmla="*/ 269 w 445"/>
                <a:gd name="T107" fmla="*/ 105 h 290"/>
                <a:gd name="T108" fmla="*/ 298 w 445"/>
                <a:gd name="T109" fmla="*/ 111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5" h="290">
                  <a:moveTo>
                    <a:pt x="445" y="230"/>
                  </a:moveTo>
                  <a:cubicBezTo>
                    <a:pt x="445" y="224"/>
                    <a:pt x="444" y="218"/>
                    <a:pt x="442" y="213"/>
                  </a:cubicBezTo>
                  <a:cubicBezTo>
                    <a:pt x="433" y="184"/>
                    <a:pt x="397" y="165"/>
                    <a:pt x="397" y="165"/>
                  </a:cubicBezTo>
                  <a:cubicBezTo>
                    <a:pt x="325" y="114"/>
                    <a:pt x="314" y="77"/>
                    <a:pt x="313" y="55"/>
                  </a:cubicBezTo>
                  <a:cubicBezTo>
                    <a:pt x="313" y="54"/>
                    <a:pt x="313" y="54"/>
                    <a:pt x="313" y="53"/>
                  </a:cubicBezTo>
                  <a:cubicBezTo>
                    <a:pt x="313" y="26"/>
                    <a:pt x="313" y="26"/>
                    <a:pt x="313" y="26"/>
                  </a:cubicBezTo>
                  <a:cubicBezTo>
                    <a:pt x="313" y="12"/>
                    <a:pt x="302" y="0"/>
                    <a:pt x="288" y="0"/>
                  </a:cubicBezTo>
                  <a:cubicBezTo>
                    <a:pt x="274" y="0"/>
                    <a:pt x="262" y="12"/>
                    <a:pt x="262" y="26"/>
                  </a:cubicBezTo>
                  <a:cubicBezTo>
                    <a:pt x="262" y="29"/>
                    <a:pt x="262" y="29"/>
                    <a:pt x="262" y="29"/>
                  </a:cubicBezTo>
                  <a:cubicBezTo>
                    <a:pt x="220" y="42"/>
                    <a:pt x="193" y="34"/>
                    <a:pt x="183" y="30"/>
                  </a:cubicBezTo>
                  <a:cubicBezTo>
                    <a:pt x="183" y="26"/>
                    <a:pt x="183" y="26"/>
                    <a:pt x="183" y="26"/>
                  </a:cubicBezTo>
                  <a:cubicBezTo>
                    <a:pt x="183" y="12"/>
                    <a:pt x="172" y="0"/>
                    <a:pt x="157" y="0"/>
                  </a:cubicBezTo>
                  <a:cubicBezTo>
                    <a:pt x="143" y="0"/>
                    <a:pt x="132" y="12"/>
                    <a:pt x="132" y="26"/>
                  </a:cubicBezTo>
                  <a:cubicBezTo>
                    <a:pt x="132" y="46"/>
                    <a:pt x="132" y="46"/>
                    <a:pt x="132" y="46"/>
                  </a:cubicBezTo>
                  <a:cubicBezTo>
                    <a:pt x="131" y="46"/>
                    <a:pt x="131" y="46"/>
                    <a:pt x="131" y="46"/>
                  </a:cubicBezTo>
                  <a:cubicBezTo>
                    <a:pt x="131" y="46"/>
                    <a:pt x="132" y="47"/>
                    <a:pt x="132" y="48"/>
                  </a:cubicBezTo>
                  <a:cubicBezTo>
                    <a:pt x="132" y="53"/>
                    <a:pt x="132" y="53"/>
                    <a:pt x="132" y="53"/>
                  </a:cubicBezTo>
                  <a:cubicBezTo>
                    <a:pt x="132" y="53"/>
                    <a:pt x="132" y="53"/>
                    <a:pt x="132" y="53"/>
                  </a:cubicBezTo>
                  <a:cubicBezTo>
                    <a:pt x="131" y="73"/>
                    <a:pt x="122" y="113"/>
                    <a:pt x="48" y="165"/>
                  </a:cubicBezTo>
                  <a:cubicBezTo>
                    <a:pt x="48" y="165"/>
                    <a:pt x="11" y="184"/>
                    <a:pt x="3" y="213"/>
                  </a:cubicBezTo>
                  <a:cubicBezTo>
                    <a:pt x="1" y="218"/>
                    <a:pt x="0" y="224"/>
                    <a:pt x="0" y="230"/>
                  </a:cubicBezTo>
                  <a:cubicBezTo>
                    <a:pt x="0" y="231"/>
                    <a:pt x="0" y="232"/>
                    <a:pt x="0" y="234"/>
                  </a:cubicBezTo>
                  <a:cubicBezTo>
                    <a:pt x="0" y="234"/>
                    <a:pt x="0" y="234"/>
                    <a:pt x="0" y="234"/>
                  </a:cubicBezTo>
                  <a:cubicBezTo>
                    <a:pt x="0" y="278"/>
                    <a:pt x="0" y="278"/>
                    <a:pt x="0" y="278"/>
                  </a:cubicBezTo>
                  <a:cubicBezTo>
                    <a:pt x="0" y="285"/>
                    <a:pt x="6" y="290"/>
                    <a:pt x="12" y="290"/>
                  </a:cubicBezTo>
                  <a:cubicBezTo>
                    <a:pt x="433" y="290"/>
                    <a:pt x="433" y="290"/>
                    <a:pt x="433" y="290"/>
                  </a:cubicBezTo>
                  <a:cubicBezTo>
                    <a:pt x="439" y="290"/>
                    <a:pt x="445" y="285"/>
                    <a:pt x="445" y="278"/>
                  </a:cubicBezTo>
                  <a:cubicBezTo>
                    <a:pt x="445" y="234"/>
                    <a:pt x="445" y="234"/>
                    <a:pt x="445" y="234"/>
                  </a:cubicBezTo>
                  <a:cubicBezTo>
                    <a:pt x="445" y="234"/>
                    <a:pt x="445" y="234"/>
                    <a:pt x="445" y="234"/>
                  </a:cubicBezTo>
                  <a:cubicBezTo>
                    <a:pt x="445" y="232"/>
                    <a:pt x="445" y="231"/>
                    <a:pt x="445" y="230"/>
                  </a:cubicBezTo>
                  <a:close/>
                  <a:moveTo>
                    <a:pt x="181" y="240"/>
                  </a:moveTo>
                  <a:cubicBezTo>
                    <a:pt x="181" y="244"/>
                    <a:pt x="179" y="246"/>
                    <a:pt x="175" y="246"/>
                  </a:cubicBezTo>
                  <a:cubicBezTo>
                    <a:pt x="153" y="246"/>
                    <a:pt x="153" y="246"/>
                    <a:pt x="153" y="246"/>
                  </a:cubicBezTo>
                  <a:cubicBezTo>
                    <a:pt x="149" y="246"/>
                    <a:pt x="146" y="244"/>
                    <a:pt x="146" y="240"/>
                  </a:cubicBezTo>
                  <a:cubicBezTo>
                    <a:pt x="146" y="218"/>
                    <a:pt x="146" y="218"/>
                    <a:pt x="146" y="218"/>
                  </a:cubicBezTo>
                  <a:cubicBezTo>
                    <a:pt x="146" y="214"/>
                    <a:pt x="149" y="211"/>
                    <a:pt x="153" y="211"/>
                  </a:cubicBezTo>
                  <a:cubicBezTo>
                    <a:pt x="175" y="211"/>
                    <a:pt x="175" y="211"/>
                    <a:pt x="175" y="211"/>
                  </a:cubicBezTo>
                  <a:cubicBezTo>
                    <a:pt x="179" y="211"/>
                    <a:pt x="181" y="214"/>
                    <a:pt x="181" y="218"/>
                  </a:cubicBezTo>
                  <a:lnTo>
                    <a:pt x="181" y="240"/>
                  </a:lnTo>
                  <a:close/>
                  <a:moveTo>
                    <a:pt x="181" y="187"/>
                  </a:moveTo>
                  <a:cubicBezTo>
                    <a:pt x="181" y="190"/>
                    <a:pt x="179" y="193"/>
                    <a:pt x="175" y="193"/>
                  </a:cubicBezTo>
                  <a:cubicBezTo>
                    <a:pt x="153" y="193"/>
                    <a:pt x="153" y="193"/>
                    <a:pt x="153" y="193"/>
                  </a:cubicBezTo>
                  <a:cubicBezTo>
                    <a:pt x="149" y="193"/>
                    <a:pt x="146" y="190"/>
                    <a:pt x="146" y="187"/>
                  </a:cubicBezTo>
                  <a:cubicBezTo>
                    <a:pt x="146" y="164"/>
                    <a:pt x="146" y="164"/>
                    <a:pt x="146" y="164"/>
                  </a:cubicBezTo>
                  <a:cubicBezTo>
                    <a:pt x="146" y="161"/>
                    <a:pt x="149" y="158"/>
                    <a:pt x="153" y="158"/>
                  </a:cubicBezTo>
                  <a:cubicBezTo>
                    <a:pt x="175" y="158"/>
                    <a:pt x="175" y="158"/>
                    <a:pt x="175" y="158"/>
                  </a:cubicBezTo>
                  <a:cubicBezTo>
                    <a:pt x="179" y="158"/>
                    <a:pt x="181" y="161"/>
                    <a:pt x="181" y="164"/>
                  </a:cubicBezTo>
                  <a:lnTo>
                    <a:pt x="181" y="187"/>
                  </a:lnTo>
                  <a:close/>
                  <a:moveTo>
                    <a:pt x="181" y="134"/>
                  </a:moveTo>
                  <a:cubicBezTo>
                    <a:pt x="181" y="137"/>
                    <a:pt x="179" y="140"/>
                    <a:pt x="175" y="140"/>
                  </a:cubicBezTo>
                  <a:cubicBezTo>
                    <a:pt x="153" y="140"/>
                    <a:pt x="153" y="140"/>
                    <a:pt x="153" y="140"/>
                  </a:cubicBezTo>
                  <a:cubicBezTo>
                    <a:pt x="149" y="140"/>
                    <a:pt x="146" y="137"/>
                    <a:pt x="146" y="134"/>
                  </a:cubicBezTo>
                  <a:cubicBezTo>
                    <a:pt x="146" y="111"/>
                    <a:pt x="146" y="111"/>
                    <a:pt x="146" y="111"/>
                  </a:cubicBezTo>
                  <a:cubicBezTo>
                    <a:pt x="146" y="108"/>
                    <a:pt x="149" y="105"/>
                    <a:pt x="153" y="105"/>
                  </a:cubicBezTo>
                  <a:cubicBezTo>
                    <a:pt x="175" y="105"/>
                    <a:pt x="175" y="105"/>
                    <a:pt x="175" y="105"/>
                  </a:cubicBezTo>
                  <a:cubicBezTo>
                    <a:pt x="179" y="105"/>
                    <a:pt x="181" y="108"/>
                    <a:pt x="181" y="111"/>
                  </a:cubicBezTo>
                  <a:lnTo>
                    <a:pt x="181" y="134"/>
                  </a:lnTo>
                  <a:close/>
                  <a:moveTo>
                    <a:pt x="240" y="240"/>
                  </a:moveTo>
                  <a:cubicBezTo>
                    <a:pt x="240" y="244"/>
                    <a:pt x="237" y="246"/>
                    <a:pt x="234" y="246"/>
                  </a:cubicBezTo>
                  <a:cubicBezTo>
                    <a:pt x="211" y="246"/>
                    <a:pt x="211" y="246"/>
                    <a:pt x="211" y="246"/>
                  </a:cubicBezTo>
                  <a:cubicBezTo>
                    <a:pt x="208" y="246"/>
                    <a:pt x="205" y="244"/>
                    <a:pt x="205" y="240"/>
                  </a:cubicBezTo>
                  <a:cubicBezTo>
                    <a:pt x="205" y="218"/>
                    <a:pt x="205" y="218"/>
                    <a:pt x="205" y="218"/>
                  </a:cubicBezTo>
                  <a:cubicBezTo>
                    <a:pt x="205" y="214"/>
                    <a:pt x="208" y="211"/>
                    <a:pt x="211" y="211"/>
                  </a:cubicBezTo>
                  <a:cubicBezTo>
                    <a:pt x="234" y="211"/>
                    <a:pt x="234" y="211"/>
                    <a:pt x="234" y="211"/>
                  </a:cubicBezTo>
                  <a:cubicBezTo>
                    <a:pt x="237" y="211"/>
                    <a:pt x="240" y="214"/>
                    <a:pt x="240" y="218"/>
                  </a:cubicBezTo>
                  <a:lnTo>
                    <a:pt x="240" y="240"/>
                  </a:lnTo>
                  <a:close/>
                  <a:moveTo>
                    <a:pt x="240" y="187"/>
                  </a:moveTo>
                  <a:cubicBezTo>
                    <a:pt x="240" y="190"/>
                    <a:pt x="237" y="193"/>
                    <a:pt x="234" y="193"/>
                  </a:cubicBezTo>
                  <a:cubicBezTo>
                    <a:pt x="211" y="193"/>
                    <a:pt x="211" y="193"/>
                    <a:pt x="211" y="193"/>
                  </a:cubicBezTo>
                  <a:cubicBezTo>
                    <a:pt x="208" y="193"/>
                    <a:pt x="205" y="190"/>
                    <a:pt x="205" y="187"/>
                  </a:cubicBezTo>
                  <a:cubicBezTo>
                    <a:pt x="205" y="164"/>
                    <a:pt x="205" y="164"/>
                    <a:pt x="205" y="164"/>
                  </a:cubicBezTo>
                  <a:cubicBezTo>
                    <a:pt x="205" y="161"/>
                    <a:pt x="208" y="158"/>
                    <a:pt x="211" y="158"/>
                  </a:cubicBezTo>
                  <a:cubicBezTo>
                    <a:pt x="234" y="158"/>
                    <a:pt x="234" y="158"/>
                    <a:pt x="234" y="158"/>
                  </a:cubicBezTo>
                  <a:cubicBezTo>
                    <a:pt x="237" y="158"/>
                    <a:pt x="240" y="161"/>
                    <a:pt x="240" y="164"/>
                  </a:cubicBezTo>
                  <a:lnTo>
                    <a:pt x="240" y="187"/>
                  </a:lnTo>
                  <a:close/>
                  <a:moveTo>
                    <a:pt x="240" y="134"/>
                  </a:moveTo>
                  <a:cubicBezTo>
                    <a:pt x="240" y="137"/>
                    <a:pt x="237" y="140"/>
                    <a:pt x="234" y="140"/>
                  </a:cubicBezTo>
                  <a:cubicBezTo>
                    <a:pt x="211" y="140"/>
                    <a:pt x="211" y="140"/>
                    <a:pt x="211" y="140"/>
                  </a:cubicBezTo>
                  <a:cubicBezTo>
                    <a:pt x="208" y="140"/>
                    <a:pt x="205" y="137"/>
                    <a:pt x="205" y="134"/>
                  </a:cubicBezTo>
                  <a:cubicBezTo>
                    <a:pt x="205" y="111"/>
                    <a:pt x="205" y="111"/>
                    <a:pt x="205" y="111"/>
                  </a:cubicBezTo>
                  <a:cubicBezTo>
                    <a:pt x="205" y="108"/>
                    <a:pt x="208" y="105"/>
                    <a:pt x="211" y="105"/>
                  </a:cubicBezTo>
                  <a:cubicBezTo>
                    <a:pt x="234" y="105"/>
                    <a:pt x="234" y="105"/>
                    <a:pt x="234" y="105"/>
                  </a:cubicBezTo>
                  <a:cubicBezTo>
                    <a:pt x="237" y="105"/>
                    <a:pt x="240" y="108"/>
                    <a:pt x="240" y="111"/>
                  </a:cubicBezTo>
                  <a:lnTo>
                    <a:pt x="240" y="134"/>
                  </a:lnTo>
                  <a:close/>
                  <a:moveTo>
                    <a:pt x="298" y="240"/>
                  </a:moveTo>
                  <a:cubicBezTo>
                    <a:pt x="298" y="244"/>
                    <a:pt x="296" y="246"/>
                    <a:pt x="292" y="246"/>
                  </a:cubicBezTo>
                  <a:cubicBezTo>
                    <a:pt x="269" y="246"/>
                    <a:pt x="269" y="246"/>
                    <a:pt x="269" y="246"/>
                  </a:cubicBezTo>
                  <a:cubicBezTo>
                    <a:pt x="266" y="246"/>
                    <a:pt x="263" y="244"/>
                    <a:pt x="263" y="240"/>
                  </a:cubicBezTo>
                  <a:cubicBezTo>
                    <a:pt x="263" y="218"/>
                    <a:pt x="263" y="218"/>
                    <a:pt x="263" y="218"/>
                  </a:cubicBezTo>
                  <a:cubicBezTo>
                    <a:pt x="263" y="214"/>
                    <a:pt x="266" y="211"/>
                    <a:pt x="269" y="211"/>
                  </a:cubicBezTo>
                  <a:cubicBezTo>
                    <a:pt x="292" y="211"/>
                    <a:pt x="292" y="211"/>
                    <a:pt x="292" y="211"/>
                  </a:cubicBezTo>
                  <a:cubicBezTo>
                    <a:pt x="296" y="211"/>
                    <a:pt x="298" y="214"/>
                    <a:pt x="298" y="218"/>
                  </a:cubicBezTo>
                  <a:lnTo>
                    <a:pt x="298" y="240"/>
                  </a:lnTo>
                  <a:close/>
                  <a:moveTo>
                    <a:pt x="298" y="187"/>
                  </a:moveTo>
                  <a:cubicBezTo>
                    <a:pt x="298" y="190"/>
                    <a:pt x="296" y="193"/>
                    <a:pt x="292" y="193"/>
                  </a:cubicBezTo>
                  <a:cubicBezTo>
                    <a:pt x="269" y="193"/>
                    <a:pt x="269" y="193"/>
                    <a:pt x="269" y="193"/>
                  </a:cubicBezTo>
                  <a:cubicBezTo>
                    <a:pt x="266" y="193"/>
                    <a:pt x="263" y="190"/>
                    <a:pt x="263" y="187"/>
                  </a:cubicBezTo>
                  <a:cubicBezTo>
                    <a:pt x="263" y="164"/>
                    <a:pt x="263" y="164"/>
                    <a:pt x="263" y="164"/>
                  </a:cubicBezTo>
                  <a:cubicBezTo>
                    <a:pt x="263" y="161"/>
                    <a:pt x="266" y="158"/>
                    <a:pt x="269" y="158"/>
                  </a:cubicBezTo>
                  <a:cubicBezTo>
                    <a:pt x="292" y="158"/>
                    <a:pt x="292" y="158"/>
                    <a:pt x="292" y="158"/>
                  </a:cubicBezTo>
                  <a:cubicBezTo>
                    <a:pt x="296" y="158"/>
                    <a:pt x="298" y="161"/>
                    <a:pt x="298" y="164"/>
                  </a:cubicBezTo>
                  <a:lnTo>
                    <a:pt x="298" y="187"/>
                  </a:lnTo>
                  <a:close/>
                  <a:moveTo>
                    <a:pt x="298" y="134"/>
                  </a:moveTo>
                  <a:cubicBezTo>
                    <a:pt x="298" y="137"/>
                    <a:pt x="296" y="140"/>
                    <a:pt x="292" y="140"/>
                  </a:cubicBezTo>
                  <a:cubicBezTo>
                    <a:pt x="269" y="140"/>
                    <a:pt x="269" y="140"/>
                    <a:pt x="269" y="140"/>
                  </a:cubicBezTo>
                  <a:cubicBezTo>
                    <a:pt x="266" y="140"/>
                    <a:pt x="263" y="137"/>
                    <a:pt x="263" y="134"/>
                  </a:cubicBezTo>
                  <a:cubicBezTo>
                    <a:pt x="263" y="111"/>
                    <a:pt x="263" y="111"/>
                    <a:pt x="263" y="111"/>
                  </a:cubicBezTo>
                  <a:cubicBezTo>
                    <a:pt x="263" y="108"/>
                    <a:pt x="266" y="105"/>
                    <a:pt x="269" y="105"/>
                  </a:cubicBezTo>
                  <a:cubicBezTo>
                    <a:pt x="292" y="105"/>
                    <a:pt x="292" y="105"/>
                    <a:pt x="292" y="105"/>
                  </a:cubicBezTo>
                  <a:cubicBezTo>
                    <a:pt x="296" y="105"/>
                    <a:pt x="298" y="108"/>
                    <a:pt x="298" y="111"/>
                  </a:cubicBezTo>
                  <a:lnTo>
                    <a:pt x="298" y="13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8"/>
            <p:cNvSpPr/>
            <p:nvPr/>
          </p:nvSpPr>
          <p:spPr bwMode="auto">
            <a:xfrm>
              <a:off x="3194250" y="3145285"/>
              <a:ext cx="72878" cy="69933"/>
            </a:xfrm>
            <a:custGeom>
              <a:avLst/>
              <a:gdLst>
                <a:gd name="T0" fmla="*/ 31 w 99"/>
                <a:gd name="T1" fmla="*/ 95 h 95"/>
                <a:gd name="T2" fmla="*/ 0 w 99"/>
                <a:gd name="T3" fmla="*/ 0 h 95"/>
                <a:gd name="T4" fmla="*/ 99 w 99"/>
                <a:gd name="T5" fmla="*/ 39 h 95"/>
                <a:gd name="T6" fmla="*/ 31 w 99"/>
                <a:gd name="T7" fmla="*/ 95 h 95"/>
              </a:gdLst>
              <a:ahLst/>
              <a:cxnLst>
                <a:cxn ang="0">
                  <a:pos x="T0" y="T1"/>
                </a:cxn>
                <a:cxn ang="0">
                  <a:pos x="T2" y="T3"/>
                </a:cxn>
                <a:cxn ang="0">
                  <a:pos x="T4" y="T5"/>
                </a:cxn>
                <a:cxn ang="0">
                  <a:pos x="T6" y="T7"/>
                </a:cxn>
              </a:cxnLst>
              <a:rect l="0" t="0" r="r" b="b"/>
              <a:pathLst>
                <a:path w="99" h="95">
                  <a:moveTo>
                    <a:pt x="31" y="95"/>
                  </a:moveTo>
                  <a:lnTo>
                    <a:pt x="0" y="0"/>
                  </a:lnTo>
                  <a:lnTo>
                    <a:pt x="99" y="39"/>
                  </a:lnTo>
                  <a:lnTo>
                    <a:pt x="31" y="95"/>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1" name="Freeform 9"/>
            <p:cNvSpPr>
              <a:spLocks noEditPoints="1"/>
            </p:cNvSpPr>
            <p:nvPr/>
          </p:nvSpPr>
          <p:spPr bwMode="auto">
            <a:xfrm>
              <a:off x="3192778" y="3142340"/>
              <a:ext cx="274580" cy="189924"/>
            </a:xfrm>
            <a:custGeom>
              <a:avLst/>
              <a:gdLst>
                <a:gd name="T0" fmla="*/ 104 w 207"/>
                <a:gd name="T1" fmla="*/ 0 h 143"/>
                <a:gd name="T2" fmla="*/ 0 w 207"/>
                <a:gd name="T3" fmla="*/ 71 h 143"/>
                <a:gd name="T4" fmla="*/ 104 w 207"/>
                <a:gd name="T5" fmla="*/ 143 h 143"/>
                <a:gd name="T6" fmla="*/ 207 w 207"/>
                <a:gd name="T7" fmla="*/ 71 h 143"/>
                <a:gd name="T8" fmla="*/ 104 w 207"/>
                <a:gd name="T9" fmla="*/ 0 h 143"/>
                <a:gd name="T10" fmla="*/ 54 w 207"/>
                <a:gd name="T11" fmla="*/ 85 h 143"/>
                <a:gd name="T12" fmla="*/ 40 w 207"/>
                <a:gd name="T13" fmla="*/ 71 h 143"/>
                <a:gd name="T14" fmla="*/ 54 w 207"/>
                <a:gd name="T15" fmla="*/ 57 h 143"/>
                <a:gd name="T16" fmla="*/ 68 w 207"/>
                <a:gd name="T17" fmla="*/ 71 h 143"/>
                <a:gd name="T18" fmla="*/ 54 w 207"/>
                <a:gd name="T19" fmla="*/ 85 h 143"/>
                <a:gd name="T20" fmla="*/ 104 w 207"/>
                <a:gd name="T21" fmla="*/ 85 h 143"/>
                <a:gd name="T22" fmla="*/ 90 w 207"/>
                <a:gd name="T23" fmla="*/ 71 h 143"/>
                <a:gd name="T24" fmla="*/ 104 w 207"/>
                <a:gd name="T25" fmla="*/ 57 h 143"/>
                <a:gd name="T26" fmla="*/ 118 w 207"/>
                <a:gd name="T27" fmla="*/ 71 h 143"/>
                <a:gd name="T28" fmla="*/ 104 w 207"/>
                <a:gd name="T29" fmla="*/ 85 h 143"/>
                <a:gd name="T30" fmla="*/ 154 w 207"/>
                <a:gd name="T31" fmla="*/ 85 h 143"/>
                <a:gd name="T32" fmla="*/ 140 w 207"/>
                <a:gd name="T33" fmla="*/ 71 h 143"/>
                <a:gd name="T34" fmla="*/ 154 w 207"/>
                <a:gd name="T35" fmla="*/ 57 h 143"/>
                <a:gd name="T36" fmla="*/ 168 w 207"/>
                <a:gd name="T37" fmla="*/ 71 h 143"/>
                <a:gd name="T38" fmla="*/ 154 w 207"/>
                <a:gd name="T39" fmla="*/ 8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7" h="143">
                  <a:moveTo>
                    <a:pt x="104" y="0"/>
                  </a:moveTo>
                  <a:cubicBezTo>
                    <a:pt x="47" y="0"/>
                    <a:pt x="0" y="32"/>
                    <a:pt x="0" y="71"/>
                  </a:cubicBezTo>
                  <a:cubicBezTo>
                    <a:pt x="0" y="111"/>
                    <a:pt x="47" y="143"/>
                    <a:pt x="104" y="143"/>
                  </a:cubicBezTo>
                  <a:cubicBezTo>
                    <a:pt x="161" y="143"/>
                    <a:pt x="207" y="111"/>
                    <a:pt x="207" y="71"/>
                  </a:cubicBezTo>
                  <a:cubicBezTo>
                    <a:pt x="207" y="32"/>
                    <a:pt x="161" y="0"/>
                    <a:pt x="104" y="0"/>
                  </a:cubicBezTo>
                  <a:close/>
                  <a:moveTo>
                    <a:pt x="54" y="85"/>
                  </a:moveTo>
                  <a:cubicBezTo>
                    <a:pt x="46" y="85"/>
                    <a:pt x="40" y="79"/>
                    <a:pt x="40" y="71"/>
                  </a:cubicBezTo>
                  <a:cubicBezTo>
                    <a:pt x="40" y="64"/>
                    <a:pt x="46" y="57"/>
                    <a:pt x="54" y="57"/>
                  </a:cubicBezTo>
                  <a:cubicBezTo>
                    <a:pt x="62" y="57"/>
                    <a:pt x="68" y="64"/>
                    <a:pt x="68" y="71"/>
                  </a:cubicBezTo>
                  <a:cubicBezTo>
                    <a:pt x="68" y="79"/>
                    <a:pt x="62" y="85"/>
                    <a:pt x="54" y="85"/>
                  </a:cubicBezTo>
                  <a:close/>
                  <a:moveTo>
                    <a:pt x="104" y="85"/>
                  </a:moveTo>
                  <a:cubicBezTo>
                    <a:pt x="96" y="85"/>
                    <a:pt x="90" y="79"/>
                    <a:pt x="90" y="71"/>
                  </a:cubicBezTo>
                  <a:cubicBezTo>
                    <a:pt x="90" y="64"/>
                    <a:pt x="96" y="57"/>
                    <a:pt x="104" y="57"/>
                  </a:cubicBezTo>
                  <a:cubicBezTo>
                    <a:pt x="112" y="57"/>
                    <a:pt x="118" y="64"/>
                    <a:pt x="118" y="71"/>
                  </a:cubicBezTo>
                  <a:cubicBezTo>
                    <a:pt x="118" y="79"/>
                    <a:pt x="112" y="85"/>
                    <a:pt x="104" y="85"/>
                  </a:cubicBezTo>
                  <a:close/>
                  <a:moveTo>
                    <a:pt x="154" y="85"/>
                  </a:moveTo>
                  <a:cubicBezTo>
                    <a:pt x="146" y="85"/>
                    <a:pt x="140" y="79"/>
                    <a:pt x="140" y="71"/>
                  </a:cubicBezTo>
                  <a:cubicBezTo>
                    <a:pt x="140" y="64"/>
                    <a:pt x="146" y="57"/>
                    <a:pt x="154" y="57"/>
                  </a:cubicBezTo>
                  <a:cubicBezTo>
                    <a:pt x="162" y="57"/>
                    <a:pt x="168" y="64"/>
                    <a:pt x="168" y="71"/>
                  </a:cubicBezTo>
                  <a:cubicBezTo>
                    <a:pt x="168" y="79"/>
                    <a:pt x="162" y="85"/>
                    <a:pt x="154" y="8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38" name="组合 37"/>
          <p:cNvGrpSpPr/>
          <p:nvPr/>
        </p:nvGrpSpPr>
        <p:grpSpPr>
          <a:xfrm>
            <a:off x="882663" y="4013064"/>
            <a:ext cx="514337" cy="457860"/>
            <a:chOff x="6699251" y="2735263"/>
            <a:chExt cx="404812" cy="360362"/>
          </a:xfrm>
          <a:solidFill>
            <a:schemeClr val="bg1"/>
          </a:solidFill>
        </p:grpSpPr>
        <p:sp>
          <p:nvSpPr>
            <p:cNvPr id="39" name="Freeform 27"/>
            <p:cNvSpPr/>
            <p:nvPr/>
          </p:nvSpPr>
          <p:spPr bwMode="auto">
            <a:xfrm>
              <a:off x="6980238" y="2746375"/>
              <a:ext cx="123825" cy="338137"/>
            </a:xfrm>
            <a:custGeom>
              <a:avLst/>
              <a:gdLst>
                <a:gd name="T0" fmla="*/ 9 w 11"/>
                <a:gd name="T1" fmla="*/ 15 h 30"/>
                <a:gd name="T2" fmla="*/ 1 w 11"/>
                <a:gd name="T3" fmla="*/ 1 h 30"/>
                <a:gd name="T4" fmla="*/ 2 w 11"/>
                <a:gd name="T5" fmla="*/ 0 h 30"/>
                <a:gd name="T6" fmla="*/ 11 w 11"/>
                <a:gd name="T7" fmla="*/ 15 h 30"/>
                <a:gd name="T8" fmla="*/ 1 w 11"/>
                <a:gd name="T9" fmla="*/ 30 h 30"/>
                <a:gd name="T10" fmla="*/ 0 w 11"/>
                <a:gd name="T11" fmla="*/ 28 h 30"/>
                <a:gd name="T12" fmla="*/ 9 w 11"/>
                <a:gd name="T13" fmla="*/ 15 h 30"/>
              </a:gdLst>
              <a:ahLst/>
              <a:cxnLst>
                <a:cxn ang="0">
                  <a:pos x="T0" y="T1"/>
                </a:cxn>
                <a:cxn ang="0">
                  <a:pos x="T2" y="T3"/>
                </a:cxn>
                <a:cxn ang="0">
                  <a:pos x="T4" y="T5"/>
                </a:cxn>
                <a:cxn ang="0">
                  <a:pos x="T6" y="T7"/>
                </a:cxn>
                <a:cxn ang="0">
                  <a:pos x="T8" y="T9"/>
                </a:cxn>
                <a:cxn ang="0">
                  <a:pos x="T10" y="T11"/>
                </a:cxn>
                <a:cxn ang="0">
                  <a:pos x="T12" y="T13"/>
                </a:cxn>
              </a:cxnLst>
              <a:rect l="0" t="0" r="r" b="b"/>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grpFill/>
            <a:ln>
              <a:noFill/>
            </a:ln>
          </p:spPr>
          <p:txBody>
            <a:bodyPr vert="horz" wrap="square" lIns="91440" tIns="45720" rIns="91440" bIns="45720" numCol="1" anchor="t" anchorCtr="0" compatLnSpc="1"/>
            <a:lstStyle/>
            <a:p>
              <a:endParaRPr lang="zh-CN" altLang="en-US"/>
            </a:p>
          </p:txBody>
        </p:sp>
        <p:sp>
          <p:nvSpPr>
            <p:cNvPr id="40" name="Freeform 28"/>
            <p:cNvSpPr/>
            <p:nvPr/>
          </p:nvSpPr>
          <p:spPr bwMode="auto">
            <a:xfrm>
              <a:off x="6946901" y="2768600"/>
              <a:ext cx="101600" cy="282575"/>
            </a:xfrm>
            <a:custGeom>
              <a:avLst/>
              <a:gdLst>
                <a:gd name="T0" fmla="*/ 7 w 9"/>
                <a:gd name="T1" fmla="*/ 13 h 25"/>
                <a:gd name="T2" fmla="*/ 0 w 9"/>
                <a:gd name="T3" fmla="*/ 2 h 25"/>
                <a:gd name="T4" fmla="*/ 1 w 9"/>
                <a:gd name="T5" fmla="*/ 0 h 25"/>
                <a:gd name="T6" fmla="*/ 9 w 9"/>
                <a:gd name="T7" fmla="*/ 13 h 25"/>
                <a:gd name="T8" fmla="*/ 1 w 9"/>
                <a:gd name="T9" fmla="*/ 25 h 25"/>
                <a:gd name="T10" fmla="*/ 0 w 9"/>
                <a:gd name="T11" fmla="*/ 23 h 25"/>
                <a:gd name="T12" fmla="*/ 7 w 9"/>
                <a:gd name="T13" fmla="*/ 13 h 25"/>
              </a:gdLst>
              <a:ahLst/>
              <a:cxnLst>
                <a:cxn ang="0">
                  <a:pos x="T0" y="T1"/>
                </a:cxn>
                <a:cxn ang="0">
                  <a:pos x="T2" y="T3"/>
                </a:cxn>
                <a:cxn ang="0">
                  <a:pos x="T4" y="T5"/>
                </a:cxn>
                <a:cxn ang="0">
                  <a:pos x="T6" y="T7"/>
                </a:cxn>
                <a:cxn ang="0">
                  <a:pos x="T8" y="T9"/>
                </a:cxn>
                <a:cxn ang="0">
                  <a:pos x="T10" y="T11"/>
                </a:cxn>
                <a:cxn ang="0">
                  <a:pos x="T12" y="T13"/>
                </a:cxn>
              </a:cxnLst>
              <a:rect l="0" t="0" r="r" b="b"/>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grpFill/>
            <a:ln>
              <a:noFill/>
            </a:ln>
          </p:spPr>
          <p:txBody>
            <a:bodyPr vert="horz" wrap="square" lIns="91440" tIns="45720" rIns="91440" bIns="45720" numCol="1" anchor="t" anchorCtr="0" compatLnSpc="1"/>
            <a:lstStyle/>
            <a:p>
              <a:endParaRPr lang="zh-CN" altLang="en-US"/>
            </a:p>
          </p:txBody>
        </p:sp>
        <p:sp>
          <p:nvSpPr>
            <p:cNvPr id="41" name="Freeform 29"/>
            <p:cNvSpPr/>
            <p:nvPr/>
          </p:nvSpPr>
          <p:spPr bwMode="auto">
            <a:xfrm>
              <a:off x="6789738" y="2735263"/>
              <a:ext cx="123825" cy="360362"/>
            </a:xfrm>
            <a:custGeom>
              <a:avLst/>
              <a:gdLst>
                <a:gd name="T0" fmla="*/ 0 w 78"/>
                <a:gd name="T1" fmla="*/ 64 h 227"/>
                <a:gd name="T2" fmla="*/ 0 w 78"/>
                <a:gd name="T3" fmla="*/ 156 h 227"/>
                <a:gd name="T4" fmla="*/ 49 w 78"/>
                <a:gd name="T5" fmla="*/ 199 h 227"/>
                <a:gd name="T6" fmla="*/ 49 w 78"/>
                <a:gd name="T7" fmla="*/ 114 h 227"/>
                <a:gd name="T8" fmla="*/ 56 w 78"/>
                <a:gd name="T9" fmla="*/ 114 h 227"/>
                <a:gd name="T10" fmla="*/ 56 w 78"/>
                <a:gd name="T11" fmla="*/ 206 h 227"/>
                <a:gd name="T12" fmla="*/ 78 w 78"/>
                <a:gd name="T13" fmla="*/ 227 h 227"/>
                <a:gd name="T14" fmla="*/ 78 w 78"/>
                <a:gd name="T15" fmla="*/ 0 h 227"/>
                <a:gd name="T16" fmla="*/ 0 w 78"/>
                <a:gd name="T17" fmla="*/ 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grpFill/>
            <a:ln>
              <a:noFill/>
            </a:ln>
          </p:spPr>
          <p:txBody>
            <a:bodyPr vert="horz" wrap="square" lIns="91440" tIns="45720" rIns="91440" bIns="45720" numCol="1" anchor="t" anchorCtr="0" compatLnSpc="1"/>
            <a:lstStyle/>
            <a:p>
              <a:endParaRPr lang="zh-CN" altLang="en-US"/>
            </a:p>
          </p:txBody>
        </p:sp>
        <p:sp>
          <p:nvSpPr>
            <p:cNvPr id="42" name="Freeform 30"/>
            <p:cNvSpPr/>
            <p:nvPr/>
          </p:nvSpPr>
          <p:spPr bwMode="auto">
            <a:xfrm>
              <a:off x="6699251" y="2847975"/>
              <a:ext cx="66675" cy="134937"/>
            </a:xfrm>
            <a:custGeom>
              <a:avLst/>
              <a:gdLst>
                <a:gd name="T0" fmla="*/ 0 w 42"/>
                <a:gd name="T1" fmla="*/ 0 h 85"/>
                <a:gd name="T2" fmla="*/ 0 w 42"/>
                <a:gd name="T3" fmla="*/ 85 h 85"/>
                <a:gd name="T4" fmla="*/ 28 w 42"/>
                <a:gd name="T5" fmla="*/ 85 h 85"/>
                <a:gd name="T6" fmla="*/ 28 w 42"/>
                <a:gd name="T7" fmla="*/ 35 h 85"/>
                <a:gd name="T8" fmla="*/ 35 w 42"/>
                <a:gd name="T9" fmla="*/ 35 h 85"/>
                <a:gd name="T10" fmla="*/ 35 w 42"/>
                <a:gd name="T11" fmla="*/ 85 h 85"/>
                <a:gd name="T12" fmla="*/ 42 w 42"/>
                <a:gd name="T13" fmla="*/ 85 h 85"/>
                <a:gd name="T14" fmla="*/ 42 w 42"/>
                <a:gd name="T15" fmla="*/ 0 h 85"/>
                <a:gd name="T16" fmla="*/ 0 w 42"/>
                <a:gd name="T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85">
                  <a:moveTo>
                    <a:pt x="0" y="0"/>
                  </a:moveTo>
                  <a:lnTo>
                    <a:pt x="0" y="85"/>
                  </a:lnTo>
                  <a:lnTo>
                    <a:pt x="28" y="85"/>
                  </a:lnTo>
                  <a:lnTo>
                    <a:pt x="28" y="35"/>
                  </a:lnTo>
                  <a:lnTo>
                    <a:pt x="35" y="35"/>
                  </a:lnTo>
                  <a:lnTo>
                    <a:pt x="35" y="85"/>
                  </a:lnTo>
                  <a:lnTo>
                    <a:pt x="42" y="85"/>
                  </a:lnTo>
                  <a:lnTo>
                    <a:pt x="42" y="0"/>
                  </a:lnTo>
                  <a:lnTo>
                    <a:pt x="0" y="0"/>
                  </a:lnTo>
                  <a:close/>
                </a:path>
              </a:pathLst>
            </a:custGeom>
            <a:grpFill/>
            <a:ln>
              <a:noFill/>
            </a:ln>
          </p:spPr>
          <p:txBody>
            <a:bodyPr vert="horz" wrap="square" lIns="91440" tIns="45720" rIns="91440" bIns="45720" numCol="1" anchor="t" anchorCtr="0" compatLnSpc="1"/>
            <a:lstStyle/>
            <a:p>
              <a:endParaRPr lang="zh-CN" altLang="en-US"/>
            </a:p>
          </p:txBody>
        </p:sp>
      </p:grpSp>
      <p:grpSp>
        <p:nvGrpSpPr>
          <p:cNvPr id="43" name="组合 42"/>
          <p:cNvGrpSpPr/>
          <p:nvPr/>
        </p:nvGrpSpPr>
        <p:grpSpPr>
          <a:xfrm>
            <a:off x="6463893" y="1820221"/>
            <a:ext cx="532141" cy="443834"/>
            <a:chOff x="2760663" y="5032375"/>
            <a:chExt cx="1473200" cy="1228726"/>
          </a:xfrm>
          <a:solidFill>
            <a:schemeClr val="bg1"/>
          </a:solidFill>
        </p:grpSpPr>
        <p:sp>
          <p:nvSpPr>
            <p:cNvPr id="44" name="Freeform 15"/>
            <p:cNvSpPr/>
            <p:nvPr/>
          </p:nvSpPr>
          <p:spPr bwMode="auto">
            <a:xfrm>
              <a:off x="3005138" y="5856288"/>
              <a:ext cx="285750" cy="404813"/>
            </a:xfrm>
            <a:custGeom>
              <a:avLst/>
              <a:gdLst>
                <a:gd name="T0" fmla="*/ 76 w 76"/>
                <a:gd name="T1" fmla="*/ 103 h 108"/>
                <a:gd name="T2" fmla="*/ 62 w 76"/>
                <a:gd name="T3" fmla="*/ 108 h 108"/>
                <a:gd name="T4" fmla="*/ 13 w 76"/>
                <a:gd name="T5" fmla="*/ 108 h 108"/>
                <a:gd name="T6" fmla="*/ 0 w 76"/>
                <a:gd name="T7" fmla="*/ 103 h 108"/>
                <a:gd name="T8" fmla="*/ 0 w 76"/>
                <a:gd name="T9" fmla="*/ 5 h 108"/>
                <a:gd name="T10" fmla="*/ 13 w 76"/>
                <a:gd name="T11" fmla="*/ 0 h 108"/>
                <a:gd name="T12" fmla="*/ 62 w 76"/>
                <a:gd name="T13" fmla="*/ 0 h 108"/>
                <a:gd name="T14" fmla="*/ 76 w 76"/>
                <a:gd name="T15" fmla="*/ 5 h 108"/>
                <a:gd name="T16" fmla="*/ 76 w 76"/>
                <a:gd name="T17" fmla="*/ 10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08">
                  <a:moveTo>
                    <a:pt x="76" y="103"/>
                  </a:moveTo>
                  <a:cubicBezTo>
                    <a:pt x="76" y="106"/>
                    <a:pt x="70" y="108"/>
                    <a:pt x="62" y="108"/>
                  </a:cubicBezTo>
                  <a:cubicBezTo>
                    <a:pt x="13" y="108"/>
                    <a:pt x="13" y="108"/>
                    <a:pt x="13" y="108"/>
                  </a:cubicBezTo>
                  <a:cubicBezTo>
                    <a:pt x="6" y="108"/>
                    <a:pt x="0" y="106"/>
                    <a:pt x="0" y="103"/>
                  </a:cubicBezTo>
                  <a:cubicBezTo>
                    <a:pt x="0" y="5"/>
                    <a:pt x="0" y="5"/>
                    <a:pt x="0" y="5"/>
                  </a:cubicBezTo>
                  <a:cubicBezTo>
                    <a:pt x="0" y="2"/>
                    <a:pt x="6" y="0"/>
                    <a:pt x="13" y="0"/>
                  </a:cubicBezTo>
                  <a:cubicBezTo>
                    <a:pt x="62" y="0"/>
                    <a:pt x="62" y="0"/>
                    <a:pt x="62" y="0"/>
                  </a:cubicBezTo>
                  <a:cubicBezTo>
                    <a:pt x="70" y="0"/>
                    <a:pt x="76" y="2"/>
                    <a:pt x="76" y="5"/>
                  </a:cubicBezTo>
                  <a:lnTo>
                    <a:pt x="76"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16"/>
            <p:cNvSpPr/>
            <p:nvPr/>
          </p:nvSpPr>
          <p:spPr bwMode="auto">
            <a:xfrm>
              <a:off x="3321051" y="5645150"/>
              <a:ext cx="284163" cy="615950"/>
            </a:xfrm>
            <a:custGeom>
              <a:avLst/>
              <a:gdLst>
                <a:gd name="T0" fmla="*/ 76 w 76"/>
                <a:gd name="T1" fmla="*/ 156 h 164"/>
                <a:gd name="T2" fmla="*/ 62 w 76"/>
                <a:gd name="T3" fmla="*/ 164 h 164"/>
                <a:gd name="T4" fmla="*/ 13 w 76"/>
                <a:gd name="T5" fmla="*/ 164 h 164"/>
                <a:gd name="T6" fmla="*/ 0 w 76"/>
                <a:gd name="T7" fmla="*/ 156 h 164"/>
                <a:gd name="T8" fmla="*/ 0 w 76"/>
                <a:gd name="T9" fmla="*/ 7 h 164"/>
                <a:gd name="T10" fmla="*/ 13 w 76"/>
                <a:gd name="T11" fmla="*/ 0 h 164"/>
                <a:gd name="T12" fmla="*/ 62 w 76"/>
                <a:gd name="T13" fmla="*/ 0 h 164"/>
                <a:gd name="T14" fmla="*/ 76 w 76"/>
                <a:gd name="T15" fmla="*/ 7 h 164"/>
                <a:gd name="T16" fmla="*/ 76 w 76"/>
                <a:gd name="T17" fmla="*/ 15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64">
                  <a:moveTo>
                    <a:pt x="76" y="156"/>
                  </a:moveTo>
                  <a:cubicBezTo>
                    <a:pt x="76" y="160"/>
                    <a:pt x="70" y="164"/>
                    <a:pt x="62" y="164"/>
                  </a:cubicBezTo>
                  <a:cubicBezTo>
                    <a:pt x="13" y="164"/>
                    <a:pt x="13" y="164"/>
                    <a:pt x="13" y="164"/>
                  </a:cubicBezTo>
                  <a:cubicBezTo>
                    <a:pt x="6" y="164"/>
                    <a:pt x="0" y="160"/>
                    <a:pt x="0" y="156"/>
                  </a:cubicBezTo>
                  <a:cubicBezTo>
                    <a:pt x="0" y="7"/>
                    <a:pt x="0" y="7"/>
                    <a:pt x="0" y="7"/>
                  </a:cubicBezTo>
                  <a:cubicBezTo>
                    <a:pt x="0" y="3"/>
                    <a:pt x="6" y="0"/>
                    <a:pt x="13" y="0"/>
                  </a:cubicBezTo>
                  <a:cubicBezTo>
                    <a:pt x="62" y="0"/>
                    <a:pt x="62" y="0"/>
                    <a:pt x="62" y="0"/>
                  </a:cubicBezTo>
                  <a:cubicBezTo>
                    <a:pt x="70" y="0"/>
                    <a:pt x="76" y="3"/>
                    <a:pt x="76" y="7"/>
                  </a:cubicBezTo>
                  <a:lnTo>
                    <a:pt x="76" y="1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17"/>
            <p:cNvSpPr/>
            <p:nvPr/>
          </p:nvSpPr>
          <p:spPr bwMode="auto">
            <a:xfrm>
              <a:off x="3635376" y="5397500"/>
              <a:ext cx="282575" cy="863600"/>
            </a:xfrm>
            <a:custGeom>
              <a:avLst/>
              <a:gdLst>
                <a:gd name="T0" fmla="*/ 75 w 75"/>
                <a:gd name="T1" fmla="*/ 219 h 230"/>
                <a:gd name="T2" fmla="*/ 62 w 75"/>
                <a:gd name="T3" fmla="*/ 230 h 230"/>
                <a:gd name="T4" fmla="*/ 13 w 75"/>
                <a:gd name="T5" fmla="*/ 230 h 230"/>
                <a:gd name="T6" fmla="*/ 0 w 75"/>
                <a:gd name="T7" fmla="*/ 219 h 230"/>
                <a:gd name="T8" fmla="*/ 0 w 75"/>
                <a:gd name="T9" fmla="*/ 10 h 230"/>
                <a:gd name="T10" fmla="*/ 13 w 75"/>
                <a:gd name="T11" fmla="*/ 0 h 230"/>
                <a:gd name="T12" fmla="*/ 62 w 75"/>
                <a:gd name="T13" fmla="*/ 0 h 230"/>
                <a:gd name="T14" fmla="*/ 75 w 75"/>
                <a:gd name="T15" fmla="*/ 10 h 230"/>
                <a:gd name="T16" fmla="*/ 75 w 75"/>
                <a:gd name="T1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30">
                  <a:moveTo>
                    <a:pt x="75" y="219"/>
                  </a:moveTo>
                  <a:cubicBezTo>
                    <a:pt x="75" y="225"/>
                    <a:pt x="70" y="230"/>
                    <a:pt x="62" y="230"/>
                  </a:cubicBezTo>
                  <a:cubicBezTo>
                    <a:pt x="13" y="230"/>
                    <a:pt x="13" y="230"/>
                    <a:pt x="13" y="230"/>
                  </a:cubicBezTo>
                  <a:cubicBezTo>
                    <a:pt x="6" y="230"/>
                    <a:pt x="0" y="225"/>
                    <a:pt x="0" y="219"/>
                  </a:cubicBezTo>
                  <a:cubicBezTo>
                    <a:pt x="0" y="10"/>
                    <a:pt x="0" y="10"/>
                    <a:pt x="0" y="10"/>
                  </a:cubicBezTo>
                  <a:cubicBezTo>
                    <a:pt x="0" y="4"/>
                    <a:pt x="6" y="0"/>
                    <a:pt x="13" y="0"/>
                  </a:cubicBezTo>
                  <a:cubicBezTo>
                    <a:pt x="62" y="0"/>
                    <a:pt x="62" y="0"/>
                    <a:pt x="62" y="0"/>
                  </a:cubicBezTo>
                  <a:cubicBezTo>
                    <a:pt x="70" y="0"/>
                    <a:pt x="75" y="4"/>
                    <a:pt x="75" y="10"/>
                  </a:cubicBezTo>
                  <a:lnTo>
                    <a:pt x="75" y="2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18"/>
            <p:cNvSpPr/>
            <p:nvPr/>
          </p:nvSpPr>
          <p:spPr bwMode="auto">
            <a:xfrm>
              <a:off x="3951288" y="5205413"/>
              <a:ext cx="282575" cy="1055688"/>
            </a:xfrm>
            <a:custGeom>
              <a:avLst/>
              <a:gdLst>
                <a:gd name="T0" fmla="*/ 75 w 75"/>
                <a:gd name="T1" fmla="*/ 268 h 281"/>
                <a:gd name="T2" fmla="*/ 62 w 75"/>
                <a:gd name="T3" fmla="*/ 281 h 281"/>
                <a:gd name="T4" fmla="*/ 13 w 75"/>
                <a:gd name="T5" fmla="*/ 281 h 281"/>
                <a:gd name="T6" fmla="*/ 0 w 75"/>
                <a:gd name="T7" fmla="*/ 268 h 281"/>
                <a:gd name="T8" fmla="*/ 0 w 75"/>
                <a:gd name="T9" fmla="*/ 13 h 281"/>
                <a:gd name="T10" fmla="*/ 13 w 75"/>
                <a:gd name="T11" fmla="*/ 0 h 281"/>
                <a:gd name="T12" fmla="*/ 62 w 75"/>
                <a:gd name="T13" fmla="*/ 0 h 281"/>
                <a:gd name="T14" fmla="*/ 75 w 75"/>
                <a:gd name="T15" fmla="*/ 13 h 281"/>
                <a:gd name="T16" fmla="*/ 75 w 75"/>
                <a:gd name="T17" fmla="*/ 268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81">
                  <a:moveTo>
                    <a:pt x="75" y="268"/>
                  </a:moveTo>
                  <a:cubicBezTo>
                    <a:pt x="75" y="275"/>
                    <a:pt x="69" y="281"/>
                    <a:pt x="62" y="281"/>
                  </a:cubicBezTo>
                  <a:cubicBezTo>
                    <a:pt x="13" y="281"/>
                    <a:pt x="13" y="281"/>
                    <a:pt x="13" y="281"/>
                  </a:cubicBezTo>
                  <a:cubicBezTo>
                    <a:pt x="6" y="281"/>
                    <a:pt x="0" y="275"/>
                    <a:pt x="0" y="268"/>
                  </a:cubicBezTo>
                  <a:cubicBezTo>
                    <a:pt x="0" y="13"/>
                    <a:pt x="0" y="13"/>
                    <a:pt x="0" y="13"/>
                  </a:cubicBezTo>
                  <a:cubicBezTo>
                    <a:pt x="0" y="6"/>
                    <a:pt x="6" y="0"/>
                    <a:pt x="13" y="0"/>
                  </a:cubicBezTo>
                  <a:cubicBezTo>
                    <a:pt x="62" y="0"/>
                    <a:pt x="62" y="0"/>
                    <a:pt x="62" y="0"/>
                  </a:cubicBezTo>
                  <a:cubicBezTo>
                    <a:pt x="69" y="0"/>
                    <a:pt x="75" y="6"/>
                    <a:pt x="75" y="13"/>
                  </a:cubicBezTo>
                  <a:lnTo>
                    <a:pt x="75" y="2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19"/>
            <p:cNvSpPr/>
            <p:nvPr/>
          </p:nvSpPr>
          <p:spPr bwMode="auto">
            <a:xfrm>
              <a:off x="2760663" y="5116513"/>
              <a:ext cx="1063625" cy="682625"/>
            </a:xfrm>
            <a:custGeom>
              <a:avLst/>
              <a:gdLst>
                <a:gd name="T0" fmla="*/ 14 w 283"/>
                <a:gd name="T1" fmla="*/ 182 h 182"/>
                <a:gd name="T2" fmla="*/ 5 w 283"/>
                <a:gd name="T3" fmla="*/ 179 h 182"/>
                <a:gd name="T4" fmla="*/ 5 w 283"/>
                <a:gd name="T5" fmla="*/ 163 h 182"/>
                <a:gd name="T6" fmla="*/ 140 w 283"/>
                <a:gd name="T7" fmla="*/ 46 h 182"/>
                <a:gd name="T8" fmla="*/ 154 w 283"/>
                <a:gd name="T9" fmla="*/ 44 h 182"/>
                <a:gd name="T10" fmla="*/ 162 w 283"/>
                <a:gd name="T11" fmla="*/ 54 h 182"/>
                <a:gd name="T12" fmla="*/ 162 w 283"/>
                <a:gd name="T13" fmla="*/ 88 h 182"/>
                <a:gd name="T14" fmla="*/ 259 w 283"/>
                <a:gd name="T15" fmla="*/ 5 h 182"/>
                <a:gd name="T16" fmla="*/ 278 w 283"/>
                <a:gd name="T17" fmla="*/ 5 h 182"/>
                <a:gd name="T18" fmla="*/ 278 w 283"/>
                <a:gd name="T19" fmla="*/ 20 h 182"/>
                <a:gd name="T20" fmla="*/ 158 w 283"/>
                <a:gd name="T21" fmla="*/ 123 h 182"/>
                <a:gd name="T22" fmla="*/ 144 w 283"/>
                <a:gd name="T23" fmla="*/ 125 h 182"/>
                <a:gd name="T24" fmla="*/ 136 w 283"/>
                <a:gd name="T25" fmla="*/ 115 h 182"/>
                <a:gd name="T26" fmla="*/ 136 w 283"/>
                <a:gd name="T27" fmla="*/ 82 h 182"/>
                <a:gd name="T28" fmla="*/ 23 w 283"/>
                <a:gd name="T29" fmla="*/ 179 h 182"/>
                <a:gd name="T30" fmla="*/ 14 w 283"/>
                <a:gd name="T31" fmla="*/ 18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3" h="182">
                  <a:moveTo>
                    <a:pt x="14" y="182"/>
                  </a:moveTo>
                  <a:cubicBezTo>
                    <a:pt x="11" y="182"/>
                    <a:pt x="7" y="181"/>
                    <a:pt x="5" y="179"/>
                  </a:cubicBezTo>
                  <a:cubicBezTo>
                    <a:pt x="0" y="174"/>
                    <a:pt x="0" y="167"/>
                    <a:pt x="5" y="163"/>
                  </a:cubicBezTo>
                  <a:cubicBezTo>
                    <a:pt x="140" y="46"/>
                    <a:pt x="140" y="46"/>
                    <a:pt x="140" y="46"/>
                  </a:cubicBezTo>
                  <a:cubicBezTo>
                    <a:pt x="143" y="43"/>
                    <a:pt x="149" y="42"/>
                    <a:pt x="154" y="44"/>
                  </a:cubicBezTo>
                  <a:cubicBezTo>
                    <a:pt x="159" y="46"/>
                    <a:pt x="162" y="50"/>
                    <a:pt x="162" y="54"/>
                  </a:cubicBezTo>
                  <a:cubicBezTo>
                    <a:pt x="162" y="88"/>
                    <a:pt x="162" y="88"/>
                    <a:pt x="162" y="88"/>
                  </a:cubicBezTo>
                  <a:cubicBezTo>
                    <a:pt x="259" y="5"/>
                    <a:pt x="259" y="5"/>
                    <a:pt x="259" y="5"/>
                  </a:cubicBezTo>
                  <a:cubicBezTo>
                    <a:pt x="264" y="0"/>
                    <a:pt x="273" y="0"/>
                    <a:pt x="278" y="5"/>
                  </a:cubicBezTo>
                  <a:cubicBezTo>
                    <a:pt x="283" y="9"/>
                    <a:pt x="283" y="16"/>
                    <a:pt x="278" y="20"/>
                  </a:cubicBezTo>
                  <a:cubicBezTo>
                    <a:pt x="158" y="123"/>
                    <a:pt x="158" y="123"/>
                    <a:pt x="158" y="123"/>
                  </a:cubicBezTo>
                  <a:cubicBezTo>
                    <a:pt x="154" y="126"/>
                    <a:pt x="149" y="127"/>
                    <a:pt x="144" y="125"/>
                  </a:cubicBezTo>
                  <a:cubicBezTo>
                    <a:pt x="139" y="124"/>
                    <a:pt x="136" y="120"/>
                    <a:pt x="136" y="115"/>
                  </a:cubicBezTo>
                  <a:cubicBezTo>
                    <a:pt x="136" y="82"/>
                    <a:pt x="136" y="82"/>
                    <a:pt x="136" y="82"/>
                  </a:cubicBezTo>
                  <a:cubicBezTo>
                    <a:pt x="23" y="179"/>
                    <a:pt x="23" y="179"/>
                    <a:pt x="23" y="179"/>
                  </a:cubicBezTo>
                  <a:cubicBezTo>
                    <a:pt x="21" y="181"/>
                    <a:pt x="17" y="182"/>
                    <a:pt x="14" y="1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20"/>
            <p:cNvSpPr/>
            <p:nvPr/>
          </p:nvSpPr>
          <p:spPr bwMode="auto">
            <a:xfrm>
              <a:off x="3635376" y="5032375"/>
              <a:ext cx="282575" cy="244475"/>
            </a:xfrm>
            <a:custGeom>
              <a:avLst/>
              <a:gdLst>
                <a:gd name="T0" fmla="*/ 131 w 178"/>
                <a:gd name="T1" fmla="*/ 154 h 154"/>
                <a:gd name="T2" fmla="*/ 178 w 178"/>
                <a:gd name="T3" fmla="*/ 0 h 154"/>
                <a:gd name="T4" fmla="*/ 0 w 178"/>
                <a:gd name="T5" fmla="*/ 43 h 154"/>
                <a:gd name="T6" fmla="*/ 131 w 178"/>
                <a:gd name="T7" fmla="*/ 154 h 154"/>
              </a:gdLst>
              <a:ahLst/>
              <a:cxnLst>
                <a:cxn ang="0">
                  <a:pos x="T0" y="T1"/>
                </a:cxn>
                <a:cxn ang="0">
                  <a:pos x="T2" y="T3"/>
                </a:cxn>
                <a:cxn ang="0">
                  <a:pos x="T4" y="T5"/>
                </a:cxn>
                <a:cxn ang="0">
                  <a:pos x="T6" y="T7"/>
                </a:cxn>
              </a:cxnLst>
              <a:rect l="0" t="0" r="r" b="b"/>
              <a:pathLst>
                <a:path w="178" h="154">
                  <a:moveTo>
                    <a:pt x="131" y="154"/>
                  </a:moveTo>
                  <a:lnTo>
                    <a:pt x="178" y="0"/>
                  </a:lnTo>
                  <a:lnTo>
                    <a:pt x="0" y="43"/>
                  </a:lnTo>
                  <a:lnTo>
                    <a:pt x="131" y="1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0" name="组合 49"/>
          <p:cNvGrpSpPr/>
          <p:nvPr/>
        </p:nvGrpSpPr>
        <p:grpSpPr>
          <a:xfrm>
            <a:off x="6502021" y="3980982"/>
            <a:ext cx="556004" cy="515961"/>
            <a:chOff x="5278438" y="2973388"/>
            <a:chExt cx="1344613" cy="1247775"/>
          </a:xfrm>
          <a:solidFill>
            <a:schemeClr val="bg1"/>
          </a:solidFill>
        </p:grpSpPr>
        <p:sp>
          <p:nvSpPr>
            <p:cNvPr id="51"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68"/>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69"/>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696739" y="1589134"/>
            <a:ext cx="6139542" cy="830774"/>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1914536" y="1687049"/>
            <a:ext cx="1065628" cy="646331"/>
          </a:xfrm>
          <a:prstGeom prst="rect">
            <a:avLst/>
          </a:prstGeom>
          <a:noFill/>
        </p:spPr>
        <p:txBody>
          <a:bodyPr wrap="square" rtlCol="0">
            <a:spAutoFit/>
          </a:bodyPr>
          <a:lstStyle/>
          <a:p>
            <a:r>
              <a:rPr lang="en-US" altLang="zh-CN" sz="3600" b="1" spc="300" smtClean="0">
                <a:solidFill>
                  <a:schemeClr val="bg1"/>
                </a:solidFill>
              </a:rPr>
              <a:t>00</a:t>
            </a:r>
            <a:r>
              <a:rPr lang="en-US" altLang="zh-CN" sz="3600" b="1" spc="300" smtClean="0">
                <a:solidFill>
                  <a:schemeClr val="accent4"/>
                </a:solidFill>
              </a:rPr>
              <a:t>1</a:t>
            </a:r>
            <a:endParaRPr lang="zh-CN" altLang="en-US" sz="3600" b="1" spc="300">
              <a:solidFill>
                <a:schemeClr val="accent4"/>
              </a:solidFill>
            </a:endParaRPr>
          </a:p>
        </p:txBody>
      </p:sp>
      <p:sp>
        <p:nvSpPr>
          <p:cNvPr id="4" name="文本框 3"/>
          <p:cNvSpPr txBox="1"/>
          <p:nvPr/>
        </p:nvSpPr>
        <p:spPr>
          <a:xfrm>
            <a:off x="3052734" y="1687049"/>
            <a:ext cx="4615543" cy="659130"/>
          </a:xfrm>
          <a:prstGeom prst="rect">
            <a:avLst/>
          </a:prstGeom>
          <a:noFill/>
        </p:spPr>
        <p:txBody>
          <a:bodyPr wrap="square" rtlCol="0">
            <a:spAutoFit/>
          </a:bodyPr>
          <a:lstStyle/>
          <a:p>
            <a:r>
              <a:rPr lang="en-US" altLang="zh-CN" smtClean="0">
                <a:solidFill>
                  <a:schemeClr val="bg1"/>
                </a:solidFill>
                <a:latin typeface="Segoe UI Semilight" panose="020B0402040204020203" pitchFamily="34" charset="0"/>
                <a:cs typeface="Segoe UI Semilight" panose="020B0402040204020203" pitchFamily="34" charset="0"/>
              </a:rPr>
              <a:t>可用性</a:t>
            </a:r>
            <a:r>
              <a:rPr lang="zh-CN" altLang="en-US" smtClean="0">
                <a:solidFill>
                  <a:schemeClr val="bg1"/>
                </a:solidFill>
                <a:latin typeface="Segoe UI Semilight" panose="020B0402040204020203" pitchFamily="34" charset="0"/>
                <a:cs typeface="Segoe UI Semilight" panose="020B0402040204020203" pitchFamily="34" charset="0"/>
              </a:rPr>
              <a:t>（简述几种方法）</a:t>
            </a:r>
            <a:endParaRPr lang="zh-CN" altLang="en-US" smtClean="0">
              <a:solidFill>
                <a:schemeClr val="bg1"/>
              </a:solidFill>
              <a:latin typeface="Segoe UI Semilight" panose="020B0402040204020203" pitchFamily="34" charset="0"/>
              <a:cs typeface="Segoe UI Semilight" panose="020B0402040204020203" pitchFamily="34" charset="0"/>
            </a:endParaRPr>
          </a:p>
          <a:p>
            <a:r>
              <a:rPr lang="zh-CN" altLang="en-US" smtClean="0">
                <a:solidFill>
                  <a:schemeClr val="bg1"/>
                </a:solidFill>
                <a:latin typeface="Segoe UI Semilight" panose="020B0402040204020203" pitchFamily="34" charset="0"/>
                <a:cs typeface="Segoe UI Semilight" panose="020B0402040204020203" pitchFamily="34" charset="0"/>
              </a:rPr>
              <a:t>检查点，恢复，重启动</a:t>
            </a:r>
            <a:endParaRPr lang="zh-CN" altLang="en-US" smtClean="0">
              <a:solidFill>
                <a:schemeClr val="bg1"/>
              </a:solidFill>
              <a:latin typeface="Segoe UI Semilight" panose="020B0402040204020203" pitchFamily="34" charset="0"/>
              <a:cs typeface="Segoe UI Semilight" panose="020B0402040204020203" pitchFamily="34" charset="0"/>
            </a:endParaRPr>
          </a:p>
        </p:txBody>
      </p:sp>
      <p:sp>
        <p:nvSpPr>
          <p:cNvPr id="5" name="圆角矩形 4"/>
          <p:cNvSpPr/>
          <p:nvPr/>
        </p:nvSpPr>
        <p:spPr>
          <a:xfrm>
            <a:off x="2583066" y="2705042"/>
            <a:ext cx="6139542" cy="830774"/>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800863" y="2802957"/>
            <a:ext cx="1065628" cy="646331"/>
          </a:xfrm>
          <a:prstGeom prst="rect">
            <a:avLst/>
          </a:prstGeom>
          <a:noFill/>
        </p:spPr>
        <p:txBody>
          <a:bodyPr wrap="square" rtlCol="0">
            <a:spAutoFit/>
          </a:bodyPr>
          <a:lstStyle/>
          <a:p>
            <a:r>
              <a:rPr lang="en-US" altLang="zh-CN" sz="3600" b="1" spc="300" smtClean="0">
                <a:solidFill>
                  <a:schemeClr val="bg1"/>
                </a:solidFill>
              </a:rPr>
              <a:t>00</a:t>
            </a:r>
            <a:r>
              <a:rPr lang="en-US" altLang="zh-CN" sz="3600" b="1" spc="300" smtClean="0">
                <a:solidFill>
                  <a:srgbClr val="FAA213"/>
                </a:solidFill>
              </a:rPr>
              <a:t>2</a:t>
            </a:r>
            <a:endParaRPr lang="zh-CN" altLang="en-US" sz="3600" b="1" spc="300">
              <a:solidFill>
                <a:srgbClr val="FAA213"/>
              </a:solidFill>
            </a:endParaRPr>
          </a:p>
        </p:txBody>
      </p:sp>
      <p:sp>
        <p:nvSpPr>
          <p:cNvPr id="7" name="文本框 6"/>
          <p:cNvSpPr txBox="1"/>
          <p:nvPr/>
        </p:nvSpPr>
        <p:spPr>
          <a:xfrm>
            <a:off x="3938905" y="2802890"/>
            <a:ext cx="4956175" cy="659130"/>
          </a:xfrm>
          <a:prstGeom prst="rect">
            <a:avLst/>
          </a:prstGeom>
          <a:noFill/>
        </p:spPr>
        <p:txBody>
          <a:bodyPr wrap="square" rtlCol="0">
            <a:spAutoFit/>
          </a:bodyPr>
          <a:lstStyle/>
          <a:p>
            <a:r>
              <a:rPr lang="en-US" altLang="zh-CN" smtClean="0">
                <a:solidFill>
                  <a:schemeClr val="bg1"/>
                </a:solidFill>
                <a:latin typeface="Segoe UI Semilight" panose="020B0402040204020203" pitchFamily="34" charset="0"/>
                <a:cs typeface="Segoe UI Semilight" panose="020B0402040204020203" pitchFamily="34" charset="0"/>
              </a:rPr>
              <a:t>可靠性</a:t>
            </a:r>
            <a:r>
              <a:rPr lang="zh-CN" altLang="en-US" smtClean="0">
                <a:solidFill>
                  <a:schemeClr val="bg1"/>
                </a:solidFill>
                <a:latin typeface="Segoe UI Semilight" panose="020B0402040204020203" pitchFamily="34" charset="0"/>
                <a:cs typeface="Segoe UI Semilight" panose="020B0402040204020203" pitchFamily="34" charset="0"/>
              </a:rPr>
              <a:t>：</a:t>
            </a:r>
            <a:endParaRPr lang="zh-CN" altLang="en-US" smtClean="0">
              <a:solidFill>
                <a:schemeClr val="bg1"/>
              </a:solidFill>
              <a:latin typeface="Segoe UI Semilight" panose="020B0402040204020203" pitchFamily="34" charset="0"/>
              <a:cs typeface="Segoe UI Semilight" panose="020B0402040204020203" pitchFamily="34" charset="0"/>
            </a:endParaRPr>
          </a:p>
          <a:p>
            <a:r>
              <a:rPr lang="zh-CN" altLang="en-US" smtClean="0">
                <a:solidFill>
                  <a:schemeClr val="bg1"/>
                </a:solidFill>
                <a:latin typeface="Segoe UI Semilight" panose="020B0402040204020203" pitchFamily="34" charset="0"/>
                <a:cs typeface="Segoe UI Semilight" panose="020B0402040204020203" pitchFamily="34" charset="0"/>
              </a:rPr>
              <a:t>增量过程模型保证了核心功能的运行</a:t>
            </a:r>
            <a:endParaRPr lang="zh-CN" altLang="en-US" smtClean="0">
              <a:solidFill>
                <a:schemeClr val="bg1"/>
              </a:solidFill>
              <a:latin typeface="Segoe UI Semilight" panose="020B0402040204020203" pitchFamily="34" charset="0"/>
              <a:cs typeface="Segoe UI Semilight" panose="020B0402040204020203" pitchFamily="34" charset="0"/>
            </a:endParaRPr>
          </a:p>
        </p:txBody>
      </p:sp>
      <p:sp>
        <p:nvSpPr>
          <p:cNvPr id="8" name="圆角矩形 7"/>
          <p:cNvSpPr/>
          <p:nvPr/>
        </p:nvSpPr>
        <p:spPr>
          <a:xfrm>
            <a:off x="3469393" y="3820950"/>
            <a:ext cx="6139542" cy="830774"/>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687190" y="3918865"/>
            <a:ext cx="1065628" cy="646331"/>
          </a:xfrm>
          <a:prstGeom prst="rect">
            <a:avLst/>
          </a:prstGeom>
          <a:noFill/>
        </p:spPr>
        <p:txBody>
          <a:bodyPr wrap="square" rtlCol="0">
            <a:spAutoFit/>
          </a:bodyPr>
          <a:lstStyle/>
          <a:p>
            <a:r>
              <a:rPr lang="en-US" altLang="zh-CN" sz="3600" b="1" spc="300" smtClean="0">
                <a:solidFill>
                  <a:schemeClr val="bg1"/>
                </a:solidFill>
              </a:rPr>
              <a:t>00</a:t>
            </a:r>
            <a:r>
              <a:rPr lang="en-US" altLang="zh-CN" sz="3600" b="1" spc="300">
                <a:solidFill>
                  <a:schemeClr val="accent4"/>
                </a:solidFill>
              </a:rPr>
              <a:t>3</a:t>
            </a:r>
            <a:endParaRPr lang="zh-CN" altLang="en-US" sz="3600" b="1" spc="300">
              <a:solidFill>
                <a:schemeClr val="accent4"/>
              </a:solidFill>
            </a:endParaRPr>
          </a:p>
        </p:txBody>
      </p:sp>
      <p:sp>
        <p:nvSpPr>
          <p:cNvPr id="10" name="文本框 9"/>
          <p:cNvSpPr txBox="1"/>
          <p:nvPr/>
        </p:nvSpPr>
        <p:spPr>
          <a:xfrm>
            <a:off x="4825388" y="3918865"/>
            <a:ext cx="4615543" cy="659130"/>
          </a:xfrm>
          <a:prstGeom prst="rect">
            <a:avLst/>
          </a:prstGeom>
          <a:noFill/>
        </p:spPr>
        <p:txBody>
          <a:bodyPr wrap="square" rtlCol="0">
            <a:spAutoFit/>
          </a:bodyPr>
          <a:lstStyle/>
          <a:p>
            <a:r>
              <a:rPr lang="en-US" altLang="zh-CN" smtClean="0">
                <a:solidFill>
                  <a:schemeClr val="bg1"/>
                </a:solidFill>
                <a:latin typeface="Segoe UI Semilight" panose="020B0402040204020203" pitchFamily="34" charset="0"/>
                <a:cs typeface="Segoe UI Semilight" panose="020B0402040204020203" pitchFamily="34" charset="0"/>
              </a:rPr>
              <a:t>可维护性</a:t>
            </a:r>
            <a:r>
              <a:rPr lang="zh-CN" altLang="en-US" smtClean="0">
                <a:solidFill>
                  <a:schemeClr val="bg1"/>
                </a:solidFill>
                <a:latin typeface="Segoe UI Semilight" panose="020B0402040204020203" pitchFamily="34" charset="0"/>
                <a:cs typeface="Segoe UI Semilight" panose="020B0402040204020203" pitchFamily="34" charset="0"/>
              </a:rPr>
              <a:t>：</a:t>
            </a:r>
            <a:endParaRPr lang="zh-CN" altLang="en-US" smtClean="0">
              <a:solidFill>
                <a:schemeClr val="bg1"/>
              </a:solidFill>
              <a:latin typeface="Segoe UI Semilight" panose="020B0402040204020203" pitchFamily="34" charset="0"/>
              <a:cs typeface="Segoe UI Semilight" panose="020B0402040204020203" pitchFamily="34" charset="0"/>
            </a:endParaRPr>
          </a:p>
          <a:p>
            <a:r>
              <a:rPr lang="zh-CN" altLang="en-US" smtClean="0">
                <a:solidFill>
                  <a:schemeClr val="bg1"/>
                </a:solidFill>
                <a:latin typeface="Segoe UI Semilight" panose="020B0402040204020203" pitchFamily="34" charset="0"/>
                <a:cs typeface="Segoe UI Semilight" panose="020B0402040204020203" pitchFamily="34" charset="0"/>
              </a:rPr>
              <a:t>模块化，接口，复杂性</a:t>
            </a:r>
            <a:endParaRPr lang="zh-CN" altLang="en-US" smtClean="0">
              <a:solidFill>
                <a:schemeClr val="bg1"/>
              </a:solidFill>
              <a:latin typeface="Segoe UI Semilight" panose="020B0402040204020203" pitchFamily="34" charset="0"/>
              <a:cs typeface="Segoe UI Semilight" panose="020B0402040204020203" pitchFamily="34" charset="0"/>
            </a:endParaRPr>
          </a:p>
        </p:txBody>
      </p:sp>
      <p:sp>
        <p:nvSpPr>
          <p:cNvPr id="11" name="圆角矩形 10"/>
          <p:cNvSpPr/>
          <p:nvPr/>
        </p:nvSpPr>
        <p:spPr>
          <a:xfrm>
            <a:off x="4355720" y="4936858"/>
            <a:ext cx="6139542" cy="830774"/>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573517" y="5034773"/>
            <a:ext cx="1065628" cy="646331"/>
          </a:xfrm>
          <a:prstGeom prst="rect">
            <a:avLst/>
          </a:prstGeom>
          <a:noFill/>
        </p:spPr>
        <p:txBody>
          <a:bodyPr wrap="square" rtlCol="0">
            <a:spAutoFit/>
          </a:bodyPr>
          <a:lstStyle/>
          <a:p>
            <a:r>
              <a:rPr lang="en-US" altLang="zh-CN" sz="3600" b="1" spc="300" smtClean="0">
                <a:solidFill>
                  <a:schemeClr val="bg1"/>
                </a:solidFill>
              </a:rPr>
              <a:t>00</a:t>
            </a:r>
            <a:r>
              <a:rPr lang="en-US" altLang="zh-CN" sz="3600" b="1" spc="300">
                <a:solidFill>
                  <a:schemeClr val="accent4"/>
                </a:solidFill>
              </a:rPr>
              <a:t>4</a:t>
            </a:r>
            <a:endParaRPr lang="zh-CN" altLang="en-US" sz="3600" b="1" spc="300">
              <a:solidFill>
                <a:schemeClr val="accent4"/>
              </a:solidFill>
            </a:endParaRPr>
          </a:p>
        </p:txBody>
      </p:sp>
      <p:sp>
        <p:nvSpPr>
          <p:cNvPr id="13" name="文本框 12"/>
          <p:cNvSpPr txBox="1"/>
          <p:nvPr/>
        </p:nvSpPr>
        <p:spPr>
          <a:xfrm>
            <a:off x="5711715" y="5034773"/>
            <a:ext cx="4615543" cy="659130"/>
          </a:xfrm>
          <a:prstGeom prst="rect">
            <a:avLst/>
          </a:prstGeom>
          <a:noFill/>
        </p:spPr>
        <p:txBody>
          <a:bodyPr wrap="square" rtlCol="0">
            <a:spAutoFit/>
          </a:bodyPr>
          <a:lstStyle/>
          <a:p>
            <a:r>
              <a:rPr lang="zh-CN" smtClean="0">
                <a:solidFill>
                  <a:schemeClr val="bg1"/>
                </a:solidFill>
                <a:latin typeface="Segoe UI Semilight" panose="020B0402040204020203" pitchFamily="34" charset="0"/>
                <a:cs typeface="Segoe UI Semilight" panose="020B0402040204020203" pitchFamily="34" charset="0"/>
              </a:rPr>
              <a:t>密保安全性：</a:t>
            </a:r>
            <a:endParaRPr lang="zh-CN" smtClean="0">
              <a:solidFill>
                <a:schemeClr val="bg1"/>
              </a:solidFill>
              <a:latin typeface="Segoe UI Semilight" panose="020B0402040204020203" pitchFamily="34" charset="0"/>
              <a:cs typeface="Segoe UI Semilight" panose="020B0402040204020203" pitchFamily="34" charset="0"/>
            </a:endParaRPr>
          </a:p>
          <a:p>
            <a:r>
              <a:rPr lang="zh-CN">
                <a:solidFill>
                  <a:schemeClr val="bg1"/>
                </a:solidFill>
                <a:latin typeface="Segoe UI Semilight" panose="020B0402040204020203" pitchFamily="34" charset="0"/>
                <a:cs typeface="Segoe UI Semilight" panose="020B0402040204020203" pitchFamily="34" charset="0"/>
              </a:rPr>
              <a:t>功能分配，选择加密</a:t>
            </a:r>
            <a:endParaRPr lang="zh-CN">
              <a:solidFill>
                <a:schemeClr val="bg1"/>
              </a:solidFill>
              <a:latin typeface="Segoe UI Semilight" panose="020B0402040204020203" pitchFamily="34" charset="0"/>
              <a:cs typeface="Segoe UI Semilight" panose="020B0402040204020203" pitchFamily="34" charset="0"/>
            </a:endParaRPr>
          </a:p>
        </p:txBody>
      </p:sp>
      <p:grpSp>
        <p:nvGrpSpPr>
          <p:cNvPr id="15" name="组合 14"/>
          <p:cNvGrpSpPr/>
          <p:nvPr/>
        </p:nvGrpSpPr>
        <p:grpSpPr>
          <a:xfrm>
            <a:off x="672792" y="604872"/>
            <a:ext cx="2652077" cy="411480"/>
            <a:chOff x="672792" y="604872"/>
            <a:chExt cx="2652077" cy="411480"/>
          </a:xfrm>
        </p:grpSpPr>
        <p:sp>
          <p:nvSpPr>
            <p:cNvPr id="16" name="矩形 15"/>
            <p:cNvSpPr/>
            <p:nvPr/>
          </p:nvSpPr>
          <p:spPr>
            <a:xfrm>
              <a:off x="1531629" y="604872"/>
              <a:ext cx="1793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宋体" panose="02010600030101010101" pitchFamily="2" charset="-122"/>
                  <a:cs typeface="Meiryo UI" panose="020B0604030504040204" pitchFamily="34" charset="-128"/>
                </a:rPr>
                <a:t>软件质量属性</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672792" y="604872"/>
            <a:ext cx="2779083" cy="411480"/>
            <a:chOff x="672792" y="604872"/>
            <a:chExt cx="2779083" cy="411480"/>
          </a:xfrm>
        </p:grpSpPr>
        <p:sp>
          <p:nvSpPr>
            <p:cNvPr id="27" name="矩形 26"/>
            <p:cNvSpPr/>
            <p:nvPr/>
          </p:nvSpPr>
          <p:spPr>
            <a:xfrm>
              <a:off x="1404635" y="604872"/>
              <a:ext cx="2047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软件设计和建模</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28" name="直角三角形 27"/>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直角三角形 28"/>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pic>
        <p:nvPicPr>
          <p:cNvPr id="16" name="图片 15"/>
          <p:cNvPicPr>
            <a:picLocks noChangeAspect="1"/>
          </p:cNvPicPr>
          <p:nvPr/>
        </p:nvPicPr>
        <p:blipFill>
          <a:blip r:embed="rId1" cstate="print">
            <a:extLst>
              <a:ext uri="{BEBA8EAE-BF5A-486C-A8C5-ECC9F3942E4B}">
                <a14:imgProps xmlns:a14="http://schemas.microsoft.com/office/drawing/2010/main">
                  <a14:imgLayer r:embed="rId2">
                    <a14:imgEffect>
                      <a14:colorTemperature colorTemp="5900"/>
                    </a14:imgEffect>
                  </a14:imgLayer>
                </a14:imgProps>
              </a:ext>
              <a:ext uri="{28A0092B-C50C-407E-A947-70E740481C1C}">
                <a14:useLocalDpi xmlns:a14="http://schemas.microsoft.com/office/drawing/2010/main" val="0"/>
              </a:ext>
            </a:extLst>
          </a:blip>
          <a:srcRect l="32849" r="24299" b="31437"/>
          <a:stretch>
            <a:fillRect/>
          </a:stretch>
        </p:blipFill>
        <p:spPr>
          <a:xfrm>
            <a:off x="740616" y="2056010"/>
            <a:ext cx="1234138" cy="1234138"/>
          </a:xfrm>
          <a:custGeom>
            <a:avLst/>
            <a:gdLst>
              <a:gd name="connsiteX0" fmla="*/ 900000 w 1800000"/>
              <a:gd name="connsiteY0" fmla="*/ 0 h 1800000"/>
              <a:gd name="connsiteX1" fmla="*/ 1800000 w 1800000"/>
              <a:gd name="connsiteY1" fmla="*/ 900000 h 1800000"/>
              <a:gd name="connsiteX2" fmla="*/ 900000 w 1800000"/>
              <a:gd name="connsiteY2" fmla="*/ 1800000 h 1800000"/>
              <a:gd name="connsiteX3" fmla="*/ 0 w 1800000"/>
              <a:gd name="connsiteY3" fmla="*/ 900000 h 1800000"/>
              <a:gd name="connsiteX4" fmla="*/ 900000 w 1800000"/>
              <a:gd name="connsiteY4" fmla="*/ 0 h 180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0" h="1800000">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path>
            </a:pathLst>
          </a:custGeom>
          <a:ln>
            <a:noFill/>
          </a:ln>
        </p:spPr>
      </p:pic>
      <p:sp>
        <p:nvSpPr>
          <p:cNvPr id="17" name="文本框 16"/>
          <p:cNvSpPr txBox="1"/>
          <p:nvPr/>
        </p:nvSpPr>
        <p:spPr>
          <a:xfrm>
            <a:off x="2108200" y="2355850"/>
            <a:ext cx="1161415" cy="417830"/>
          </a:xfrm>
          <a:prstGeom prst="rect">
            <a:avLst/>
          </a:prstGeom>
          <a:noFill/>
        </p:spPr>
        <p:txBody>
          <a:bodyPr wrap="square" rtlCol="0">
            <a:spAutoFit/>
          </a:bodyPr>
          <a:lstStyle/>
          <a:p>
            <a:r>
              <a:rPr lang="zh-CN" altLang="en-US" sz="2000" b="1" smtClean="0">
                <a:solidFill>
                  <a:schemeClr val="accent4"/>
                </a:solidFill>
              </a:rPr>
              <a:t>部署图</a:t>
            </a:r>
            <a:endParaRPr lang="zh-CN" altLang="en-US" sz="2000" b="1" smtClean="0">
              <a:solidFill>
                <a:schemeClr val="accent4"/>
              </a:solidFill>
            </a:endParaRPr>
          </a:p>
        </p:txBody>
      </p:sp>
      <p:pic>
        <p:nvPicPr>
          <p:cNvPr id="3" name="图片 2" descr="D[4REQVZ0I05FLL]O`NTA@0"/>
          <p:cNvPicPr>
            <a:picLocks noChangeAspect="1"/>
          </p:cNvPicPr>
          <p:nvPr/>
        </p:nvPicPr>
        <p:blipFill>
          <a:blip r:embed="rId3"/>
          <a:stretch>
            <a:fillRect/>
          </a:stretch>
        </p:blipFill>
        <p:spPr>
          <a:xfrm>
            <a:off x="3741420" y="1253490"/>
            <a:ext cx="7342505" cy="481393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73738" y="934210"/>
            <a:ext cx="2180557" cy="1107996"/>
          </a:xfrm>
          <a:prstGeom prst="rect">
            <a:avLst/>
          </a:prstGeom>
          <a:noFill/>
        </p:spPr>
        <p:txBody>
          <a:bodyPr wrap="square" rtlCol="0">
            <a:spAutoFit/>
          </a:bodyPr>
          <a:lstStyle/>
          <a:p>
            <a:r>
              <a:rPr lang="zh-CN" altLang="en-US" sz="6600" b="1" smtClean="0">
                <a:solidFill>
                  <a:schemeClr val="bg1"/>
                </a:solidFill>
                <a:latin typeface="张海山锐谐体2.0-授权联系：Samtype@QQ.com" panose="02000000000000000000" pitchFamily="2" charset="-122"/>
                <a:ea typeface="张海山锐谐体2.0-授权联系：Samtype@QQ.com" panose="02000000000000000000" pitchFamily="2" charset="-122"/>
              </a:rPr>
              <a:t>目录</a:t>
            </a:r>
            <a:endParaRPr lang="zh-CN" altLang="en-US" sz="6600" b="1">
              <a:solidFill>
                <a:schemeClr val="bg1"/>
              </a:solidFill>
              <a:latin typeface="张海山锐谐体2.0-授权联系：Samtype@QQ.com" panose="02000000000000000000" pitchFamily="2" charset="-122"/>
              <a:ea typeface="张海山锐谐体2.0-授权联系：Samtype@QQ.com" panose="02000000000000000000" pitchFamily="2" charset="-122"/>
            </a:endParaRPr>
          </a:p>
        </p:txBody>
      </p:sp>
      <p:sp>
        <p:nvSpPr>
          <p:cNvPr id="4" name="矩形 3"/>
          <p:cNvSpPr/>
          <p:nvPr/>
        </p:nvSpPr>
        <p:spPr>
          <a:xfrm>
            <a:off x="1774825" y="2436495"/>
            <a:ext cx="2204720" cy="613410"/>
          </a:xfrm>
          <a:prstGeom prst="rect">
            <a:avLst/>
          </a:prstGeom>
        </p:spPr>
        <p:txBody>
          <a:bodyPr wrap="square">
            <a:spAutoFit/>
          </a:bodyPr>
          <a:lstStyle/>
          <a:p>
            <a:r>
              <a:rPr lang="zh-CN" altLang="en-US" sz="3200" b="1" dirty="0" smtClean="0">
                <a:solidFill>
                  <a:schemeClr val="bg1"/>
                </a:solidFill>
              </a:rPr>
              <a:t>系统简介</a:t>
            </a:r>
            <a:endParaRPr lang="zh-CN" altLang="en-US" sz="3200" b="1" dirty="0" smtClean="0">
              <a:solidFill>
                <a:schemeClr val="bg1"/>
              </a:solidFill>
            </a:endParaRPr>
          </a:p>
        </p:txBody>
      </p:sp>
      <p:sp>
        <p:nvSpPr>
          <p:cNvPr id="6" name="文本框 5"/>
          <p:cNvSpPr txBox="1"/>
          <p:nvPr/>
        </p:nvSpPr>
        <p:spPr>
          <a:xfrm>
            <a:off x="1040973" y="2343696"/>
            <a:ext cx="870751" cy="830997"/>
          </a:xfrm>
          <a:prstGeom prst="rect">
            <a:avLst/>
          </a:prstGeom>
          <a:noFill/>
        </p:spPr>
        <p:txBody>
          <a:bodyPr wrap="none" rtlCol="0">
            <a:spAutoFit/>
          </a:bodyPr>
          <a:lstStyle/>
          <a:p>
            <a:r>
              <a:rPr lang="en-US" altLang="zh-CN" sz="4800" b="1" dirty="0" smtClean="0">
                <a:solidFill>
                  <a:schemeClr val="accent4"/>
                </a:solidFill>
              </a:rPr>
              <a:t>01</a:t>
            </a:r>
            <a:endParaRPr lang="zh-CN" altLang="en-US" sz="4800" b="1" dirty="0">
              <a:solidFill>
                <a:schemeClr val="accent4"/>
              </a:solidFill>
            </a:endParaRPr>
          </a:p>
        </p:txBody>
      </p:sp>
      <p:sp>
        <p:nvSpPr>
          <p:cNvPr id="9" name="矩形 8"/>
          <p:cNvSpPr/>
          <p:nvPr/>
        </p:nvSpPr>
        <p:spPr>
          <a:xfrm>
            <a:off x="1774926" y="3850987"/>
            <a:ext cx="1808480" cy="613410"/>
          </a:xfrm>
          <a:prstGeom prst="rect">
            <a:avLst/>
          </a:prstGeom>
        </p:spPr>
        <p:txBody>
          <a:bodyPr wrap="none">
            <a:spAutoFit/>
          </a:bodyPr>
          <a:lstStyle/>
          <a:p>
            <a:r>
              <a:rPr lang="zh-CN" altLang="en-US" sz="3200" b="1" dirty="0">
                <a:solidFill>
                  <a:schemeClr val="bg1"/>
                </a:solidFill>
              </a:rPr>
              <a:t>设计建模</a:t>
            </a:r>
            <a:endParaRPr lang="zh-CN" altLang="en-US" sz="3200" b="1" dirty="0">
              <a:solidFill>
                <a:schemeClr val="bg1"/>
              </a:solidFill>
            </a:endParaRPr>
          </a:p>
        </p:txBody>
      </p:sp>
      <p:sp>
        <p:nvSpPr>
          <p:cNvPr id="11" name="文本框 10"/>
          <p:cNvSpPr txBox="1"/>
          <p:nvPr/>
        </p:nvSpPr>
        <p:spPr>
          <a:xfrm>
            <a:off x="1040973" y="3758447"/>
            <a:ext cx="870751" cy="830997"/>
          </a:xfrm>
          <a:prstGeom prst="rect">
            <a:avLst/>
          </a:prstGeom>
          <a:noFill/>
        </p:spPr>
        <p:txBody>
          <a:bodyPr wrap="none" rtlCol="0">
            <a:spAutoFit/>
          </a:bodyPr>
          <a:lstStyle/>
          <a:p>
            <a:r>
              <a:rPr lang="en-US" altLang="zh-CN" sz="4800" b="1" smtClean="0">
                <a:solidFill>
                  <a:schemeClr val="accent4"/>
                </a:solidFill>
              </a:rPr>
              <a:t>03</a:t>
            </a:r>
            <a:endParaRPr lang="zh-CN" altLang="en-US" sz="4800" b="1" dirty="0">
              <a:solidFill>
                <a:schemeClr val="accent4"/>
              </a:solidFill>
            </a:endParaRPr>
          </a:p>
        </p:txBody>
      </p:sp>
      <p:sp>
        <p:nvSpPr>
          <p:cNvPr id="13" name="矩形 12"/>
          <p:cNvSpPr/>
          <p:nvPr/>
        </p:nvSpPr>
        <p:spPr>
          <a:xfrm>
            <a:off x="5029114" y="3850987"/>
            <a:ext cx="2621280" cy="613410"/>
          </a:xfrm>
          <a:prstGeom prst="rect">
            <a:avLst/>
          </a:prstGeom>
        </p:spPr>
        <p:txBody>
          <a:bodyPr wrap="none">
            <a:spAutoFit/>
          </a:bodyPr>
          <a:lstStyle/>
          <a:p>
            <a:r>
              <a:rPr lang="zh-CN" altLang="en-US" sz="3200" b="1" dirty="0">
                <a:solidFill>
                  <a:schemeClr val="bg1"/>
                </a:solidFill>
              </a:rPr>
              <a:t>未来开发计划</a:t>
            </a:r>
            <a:endParaRPr lang="zh-CN" altLang="en-US" sz="3200" b="1" dirty="0">
              <a:solidFill>
                <a:schemeClr val="bg1"/>
              </a:solidFill>
            </a:endParaRPr>
          </a:p>
        </p:txBody>
      </p:sp>
      <p:sp>
        <p:nvSpPr>
          <p:cNvPr id="15" name="文本框 14"/>
          <p:cNvSpPr txBox="1"/>
          <p:nvPr/>
        </p:nvSpPr>
        <p:spPr>
          <a:xfrm>
            <a:off x="4295161" y="3758447"/>
            <a:ext cx="870751" cy="830997"/>
          </a:xfrm>
          <a:prstGeom prst="rect">
            <a:avLst/>
          </a:prstGeom>
          <a:noFill/>
        </p:spPr>
        <p:txBody>
          <a:bodyPr wrap="none" rtlCol="0">
            <a:spAutoFit/>
          </a:bodyPr>
          <a:lstStyle/>
          <a:p>
            <a:r>
              <a:rPr lang="en-US" altLang="zh-CN" sz="4800" b="1" smtClean="0">
                <a:solidFill>
                  <a:schemeClr val="accent4"/>
                </a:solidFill>
              </a:rPr>
              <a:t>04</a:t>
            </a:r>
            <a:endParaRPr lang="zh-CN" altLang="en-US" sz="4800" b="1" dirty="0">
              <a:solidFill>
                <a:schemeClr val="accent4"/>
              </a:solidFill>
            </a:endParaRPr>
          </a:p>
        </p:txBody>
      </p:sp>
      <p:sp>
        <p:nvSpPr>
          <p:cNvPr id="17" name="矩形 16"/>
          <p:cNvSpPr/>
          <p:nvPr/>
        </p:nvSpPr>
        <p:spPr>
          <a:xfrm>
            <a:off x="5029114" y="2436236"/>
            <a:ext cx="1808480" cy="613410"/>
          </a:xfrm>
          <a:prstGeom prst="rect">
            <a:avLst/>
          </a:prstGeom>
        </p:spPr>
        <p:txBody>
          <a:bodyPr wrap="none">
            <a:spAutoFit/>
          </a:bodyPr>
          <a:lstStyle/>
          <a:p>
            <a:r>
              <a:rPr lang="zh-CN" altLang="en-US" sz="3200" b="1" dirty="0">
                <a:solidFill>
                  <a:schemeClr val="bg1"/>
                </a:solidFill>
              </a:rPr>
              <a:t>需求建模</a:t>
            </a:r>
            <a:endParaRPr lang="zh-CN" altLang="en-US" sz="3200" b="1" dirty="0">
              <a:solidFill>
                <a:schemeClr val="bg1"/>
              </a:solidFill>
            </a:endParaRPr>
          </a:p>
        </p:txBody>
      </p:sp>
      <p:sp>
        <p:nvSpPr>
          <p:cNvPr id="19" name="文本框 18"/>
          <p:cNvSpPr txBox="1"/>
          <p:nvPr/>
        </p:nvSpPr>
        <p:spPr>
          <a:xfrm>
            <a:off x="4295161" y="2343696"/>
            <a:ext cx="870751" cy="830997"/>
          </a:xfrm>
          <a:prstGeom prst="rect">
            <a:avLst/>
          </a:prstGeom>
          <a:noFill/>
        </p:spPr>
        <p:txBody>
          <a:bodyPr wrap="none" rtlCol="0">
            <a:spAutoFit/>
          </a:bodyPr>
          <a:lstStyle/>
          <a:p>
            <a:r>
              <a:rPr lang="en-US" altLang="zh-CN" sz="4800" b="1" smtClean="0">
                <a:solidFill>
                  <a:schemeClr val="accent4"/>
                </a:solidFill>
              </a:rPr>
              <a:t>02</a:t>
            </a:r>
            <a:endParaRPr lang="zh-CN" altLang="en-US" sz="4800" b="1" dirty="0">
              <a:solidFill>
                <a:schemeClr val="accent4"/>
              </a:solidFill>
            </a:endParaRPr>
          </a:p>
        </p:txBody>
      </p:sp>
      <p:cxnSp>
        <p:nvCxnSpPr>
          <p:cNvPr id="29" name="直接连接符 28"/>
          <p:cNvCxnSpPr/>
          <p:nvPr/>
        </p:nvCxnSpPr>
        <p:spPr>
          <a:xfrm flipH="1">
            <a:off x="7490668" y="2868222"/>
            <a:ext cx="3388659" cy="338865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8423441" y="5472166"/>
            <a:ext cx="2830582" cy="646331"/>
          </a:xfrm>
          <a:prstGeom prst="rect">
            <a:avLst/>
          </a:prstGeom>
          <a:noFill/>
        </p:spPr>
        <p:txBody>
          <a:bodyPr wrap="none" rtlCol="0">
            <a:spAutoFit/>
          </a:bodyPr>
          <a:lstStyle/>
          <a:p>
            <a:pPr algn="ctr"/>
            <a:r>
              <a:rPr lang="en-US" altLang="zh-CN" sz="3600" b="1" i="1"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CONTANTS</a:t>
            </a:r>
            <a:endParaRPr lang="zh-CN" altLang="en-US" sz="3600" b="1" i="1"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672792" y="604872"/>
            <a:ext cx="2779083" cy="411480"/>
            <a:chOff x="672792" y="604872"/>
            <a:chExt cx="2779083" cy="411480"/>
          </a:xfrm>
        </p:grpSpPr>
        <p:sp>
          <p:nvSpPr>
            <p:cNvPr id="27" name="矩形 26"/>
            <p:cNvSpPr/>
            <p:nvPr/>
          </p:nvSpPr>
          <p:spPr>
            <a:xfrm>
              <a:off x="1404635" y="604872"/>
              <a:ext cx="2047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软件设计和建模</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28" name="直角三角形 27"/>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直角三角形 28"/>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pic>
        <p:nvPicPr>
          <p:cNvPr id="16" name="图片 15"/>
          <p:cNvPicPr>
            <a:picLocks noChangeAspect="1"/>
          </p:cNvPicPr>
          <p:nvPr/>
        </p:nvPicPr>
        <p:blipFill>
          <a:blip r:embed="rId1" cstate="print">
            <a:extLst>
              <a:ext uri="{BEBA8EAE-BF5A-486C-A8C5-ECC9F3942E4B}">
                <a14:imgProps xmlns:a14="http://schemas.microsoft.com/office/drawing/2010/main">
                  <a14:imgLayer r:embed="rId2">
                    <a14:imgEffect>
                      <a14:colorTemperature colorTemp="5900"/>
                    </a14:imgEffect>
                  </a14:imgLayer>
                </a14:imgProps>
              </a:ext>
              <a:ext uri="{28A0092B-C50C-407E-A947-70E740481C1C}">
                <a14:useLocalDpi xmlns:a14="http://schemas.microsoft.com/office/drawing/2010/main" val="0"/>
              </a:ext>
            </a:extLst>
          </a:blip>
          <a:srcRect l="32849" r="24299" b="31437"/>
          <a:stretch>
            <a:fillRect/>
          </a:stretch>
        </p:blipFill>
        <p:spPr>
          <a:xfrm>
            <a:off x="740616" y="2056010"/>
            <a:ext cx="1234138" cy="1234138"/>
          </a:xfrm>
          <a:custGeom>
            <a:avLst/>
            <a:gdLst>
              <a:gd name="connsiteX0" fmla="*/ 900000 w 1800000"/>
              <a:gd name="connsiteY0" fmla="*/ 0 h 1800000"/>
              <a:gd name="connsiteX1" fmla="*/ 1800000 w 1800000"/>
              <a:gd name="connsiteY1" fmla="*/ 900000 h 1800000"/>
              <a:gd name="connsiteX2" fmla="*/ 900000 w 1800000"/>
              <a:gd name="connsiteY2" fmla="*/ 1800000 h 1800000"/>
              <a:gd name="connsiteX3" fmla="*/ 0 w 1800000"/>
              <a:gd name="connsiteY3" fmla="*/ 900000 h 1800000"/>
              <a:gd name="connsiteX4" fmla="*/ 900000 w 1800000"/>
              <a:gd name="connsiteY4" fmla="*/ 0 h 180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0" h="1800000">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path>
            </a:pathLst>
          </a:custGeom>
          <a:ln>
            <a:noFill/>
          </a:ln>
        </p:spPr>
      </p:pic>
      <p:sp>
        <p:nvSpPr>
          <p:cNvPr id="17" name="文本框 16"/>
          <p:cNvSpPr txBox="1"/>
          <p:nvPr/>
        </p:nvSpPr>
        <p:spPr>
          <a:xfrm>
            <a:off x="2108200" y="2355850"/>
            <a:ext cx="1161415" cy="417830"/>
          </a:xfrm>
          <a:prstGeom prst="rect">
            <a:avLst/>
          </a:prstGeom>
          <a:noFill/>
        </p:spPr>
        <p:txBody>
          <a:bodyPr wrap="square" rtlCol="0">
            <a:spAutoFit/>
          </a:bodyPr>
          <a:lstStyle/>
          <a:p>
            <a:r>
              <a:rPr lang="zh-CN" altLang="en-US" sz="2000" b="1" smtClean="0">
                <a:solidFill>
                  <a:schemeClr val="accent4"/>
                </a:solidFill>
              </a:rPr>
              <a:t>构件图</a:t>
            </a:r>
            <a:endParaRPr lang="zh-CN" altLang="en-US" sz="2000" b="1" smtClean="0">
              <a:solidFill>
                <a:schemeClr val="accent4"/>
              </a:solidFill>
            </a:endParaRPr>
          </a:p>
        </p:txBody>
      </p:sp>
      <p:pic>
        <p:nvPicPr>
          <p:cNvPr id="2" name="图片 1" descr="YR5K%EUYGPF(}JS2VF{T%MO"/>
          <p:cNvPicPr>
            <a:picLocks noChangeAspect="1"/>
          </p:cNvPicPr>
          <p:nvPr/>
        </p:nvPicPr>
        <p:blipFill>
          <a:blip r:embed="rId3"/>
          <a:stretch>
            <a:fillRect/>
          </a:stretch>
        </p:blipFill>
        <p:spPr>
          <a:xfrm>
            <a:off x="3451860" y="866775"/>
            <a:ext cx="7886065" cy="538861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直接连接符 18"/>
          <p:cNvCxnSpPr/>
          <p:nvPr/>
        </p:nvCxnSpPr>
        <p:spPr>
          <a:xfrm>
            <a:off x="7008495" y="5981700"/>
            <a:ext cx="4222115" cy="3048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672792" y="604872"/>
            <a:ext cx="2989903" cy="411480"/>
            <a:chOff x="672792" y="604872"/>
            <a:chExt cx="2989903" cy="411480"/>
          </a:xfrm>
        </p:grpSpPr>
        <p:sp>
          <p:nvSpPr>
            <p:cNvPr id="2" name="矩形 1"/>
            <p:cNvSpPr/>
            <p:nvPr/>
          </p:nvSpPr>
          <p:spPr>
            <a:xfrm>
              <a:off x="1193815" y="604872"/>
              <a:ext cx="2468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软件分析设计和建模</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3" name="直角三角形 2"/>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 name="直角三角形 3"/>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5" name="直接连接符 4"/>
          <p:cNvCxnSpPr/>
          <p:nvPr/>
        </p:nvCxnSpPr>
        <p:spPr>
          <a:xfrm>
            <a:off x="918210" y="1417320"/>
            <a:ext cx="11430" cy="453390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989965" y="5951220"/>
            <a:ext cx="4222115" cy="3048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1221740" y="1554480"/>
            <a:ext cx="2412365" cy="352425"/>
          </a:xfrm>
          <a:prstGeom prst="rect">
            <a:avLst/>
          </a:prstGeom>
          <a:noFill/>
        </p:spPr>
        <p:txBody>
          <a:bodyPr wrap="square" rtlCol="0">
            <a:spAutoFit/>
          </a:bodyPr>
          <a:lstStyle/>
          <a:p>
            <a:r>
              <a:rPr lang="zh-CN" altLang="en-US" sz="1600" b="1" dirty="0">
                <a:solidFill>
                  <a:schemeClr val="accent4"/>
                </a:solidFill>
              </a:rPr>
              <a:t>登录界面</a:t>
            </a:r>
            <a:endParaRPr lang="zh-CN" altLang="en-US" sz="1600" b="1" dirty="0">
              <a:solidFill>
                <a:schemeClr val="accent4"/>
              </a:solidFill>
            </a:endParaRPr>
          </a:p>
        </p:txBody>
      </p:sp>
      <p:sp>
        <p:nvSpPr>
          <p:cNvPr id="22" name="文本框 21"/>
          <p:cNvSpPr txBox="1"/>
          <p:nvPr/>
        </p:nvSpPr>
        <p:spPr>
          <a:xfrm>
            <a:off x="1221937" y="1154708"/>
            <a:ext cx="1198880" cy="417830"/>
          </a:xfrm>
          <a:prstGeom prst="rect">
            <a:avLst/>
          </a:prstGeom>
          <a:noFill/>
        </p:spPr>
        <p:txBody>
          <a:bodyPr wrap="none" rtlCol="0">
            <a:spAutoFit/>
          </a:bodyPr>
          <a:lstStyle/>
          <a:p>
            <a:r>
              <a:rPr lang="zh-CN" altLang="en-US" sz="2000" b="1">
                <a:solidFill>
                  <a:schemeClr val="bg1">
                    <a:lumMod val="95000"/>
                  </a:schemeClr>
                </a:solidFill>
              </a:rPr>
              <a:t>用户界面</a:t>
            </a:r>
            <a:endParaRPr lang="zh-CN" altLang="en-US" sz="2000" b="1">
              <a:solidFill>
                <a:schemeClr val="bg1">
                  <a:lumMod val="95000"/>
                </a:schemeClr>
              </a:solidFill>
            </a:endParaRPr>
          </a:p>
        </p:txBody>
      </p:sp>
      <p:grpSp>
        <p:nvGrpSpPr>
          <p:cNvPr id="50" name="组合 49"/>
          <p:cNvGrpSpPr/>
          <p:nvPr/>
        </p:nvGrpSpPr>
        <p:grpSpPr>
          <a:xfrm>
            <a:off x="687961" y="1167297"/>
            <a:ext cx="556004" cy="515961"/>
            <a:chOff x="5278438" y="2973388"/>
            <a:chExt cx="1344613" cy="1247775"/>
          </a:xfrm>
          <a:solidFill>
            <a:schemeClr val="bg1"/>
          </a:solidFill>
        </p:grpSpPr>
        <p:sp>
          <p:nvSpPr>
            <p:cNvPr id="51"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68"/>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69"/>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6" name="图片 5" descr="ZIIVL(I2`O@3~VE426Y`I~N"/>
          <p:cNvPicPr>
            <a:picLocks noChangeAspect="1"/>
          </p:cNvPicPr>
          <p:nvPr/>
        </p:nvPicPr>
        <p:blipFill>
          <a:blip r:embed="rId1"/>
          <a:stretch>
            <a:fillRect/>
          </a:stretch>
        </p:blipFill>
        <p:spPr>
          <a:xfrm>
            <a:off x="6731000" y="1016635"/>
            <a:ext cx="2973705" cy="5278755"/>
          </a:xfrm>
          <a:prstGeom prst="rect">
            <a:avLst/>
          </a:prstGeom>
        </p:spPr>
      </p:pic>
      <p:pic>
        <p:nvPicPr>
          <p:cNvPr id="7" name="图片 6" descr="0_~62XI)@@5E`{%~@2YKSZK"/>
          <p:cNvPicPr>
            <a:picLocks noChangeAspect="1"/>
          </p:cNvPicPr>
          <p:nvPr/>
        </p:nvPicPr>
        <p:blipFill>
          <a:blip r:embed="rId2"/>
          <a:stretch>
            <a:fillRect/>
          </a:stretch>
        </p:blipFill>
        <p:spPr>
          <a:xfrm>
            <a:off x="2420620" y="1016635"/>
            <a:ext cx="2952115" cy="5295265"/>
          </a:xfrm>
          <a:prstGeom prst="rect">
            <a:avLst/>
          </a:prstGeom>
        </p:spPr>
      </p:pic>
      <p:grpSp>
        <p:nvGrpSpPr>
          <p:cNvPr id="10" name="组合 9"/>
          <p:cNvGrpSpPr/>
          <p:nvPr/>
        </p:nvGrpSpPr>
        <p:grpSpPr>
          <a:xfrm>
            <a:off x="10928606" y="1011087"/>
            <a:ext cx="556004" cy="515961"/>
            <a:chOff x="5278438" y="2973388"/>
            <a:chExt cx="1344613" cy="1247775"/>
          </a:xfrm>
          <a:solidFill>
            <a:schemeClr val="bg1"/>
          </a:solidFill>
        </p:grpSpPr>
        <p:sp>
          <p:nvSpPr>
            <p:cNvPr id="11"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2" name="Freeform 68"/>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3" name="Freeform 69"/>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4"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15" name="文本框 14"/>
          <p:cNvSpPr txBox="1"/>
          <p:nvPr/>
        </p:nvSpPr>
        <p:spPr>
          <a:xfrm>
            <a:off x="9704902" y="1211858"/>
            <a:ext cx="1198880" cy="417830"/>
          </a:xfrm>
          <a:prstGeom prst="rect">
            <a:avLst/>
          </a:prstGeom>
          <a:noFill/>
        </p:spPr>
        <p:txBody>
          <a:bodyPr wrap="none" rtlCol="0">
            <a:spAutoFit/>
          </a:bodyPr>
          <a:p>
            <a:r>
              <a:rPr lang="zh-CN" altLang="en-US" sz="2000" b="1">
                <a:solidFill>
                  <a:schemeClr val="bg1">
                    <a:lumMod val="95000"/>
                  </a:schemeClr>
                </a:solidFill>
              </a:rPr>
              <a:t>用户界面</a:t>
            </a:r>
            <a:endParaRPr lang="zh-CN" altLang="en-US" sz="2000" b="1">
              <a:solidFill>
                <a:schemeClr val="bg1">
                  <a:lumMod val="95000"/>
                </a:schemeClr>
              </a:solidFill>
            </a:endParaRPr>
          </a:p>
        </p:txBody>
      </p:sp>
      <p:sp>
        <p:nvSpPr>
          <p:cNvPr id="16" name="文本框 15"/>
          <p:cNvSpPr txBox="1"/>
          <p:nvPr/>
        </p:nvSpPr>
        <p:spPr>
          <a:xfrm>
            <a:off x="9852025" y="1623695"/>
            <a:ext cx="2412365" cy="352425"/>
          </a:xfrm>
          <a:prstGeom prst="rect">
            <a:avLst/>
          </a:prstGeom>
          <a:noFill/>
        </p:spPr>
        <p:txBody>
          <a:bodyPr wrap="square" rtlCol="0">
            <a:spAutoFit/>
          </a:bodyPr>
          <a:p>
            <a:r>
              <a:rPr lang="zh-CN" altLang="en-US" sz="1600" b="1" dirty="0">
                <a:solidFill>
                  <a:schemeClr val="accent4"/>
                </a:solidFill>
              </a:rPr>
              <a:t>个人界面</a:t>
            </a:r>
            <a:endParaRPr lang="zh-CN" altLang="en-US" sz="1600" b="1" dirty="0">
              <a:solidFill>
                <a:schemeClr val="accent4"/>
              </a:solidFill>
            </a:endParaRPr>
          </a:p>
        </p:txBody>
      </p:sp>
      <p:cxnSp>
        <p:nvCxnSpPr>
          <p:cNvPr id="18" name="直接连接符 17"/>
          <p:cNvCxnSpPr/>
          <p:nvPr/>
        </p:nvCxnSpPr>
        <p:spPr>
          <a:xfrm>
            <a:off x="11141710" y="1388745"/>
            <a:ext cx="11430" cy="4533900"/>
          </a:xfrm>
          <a:prstGeom prst="line">
            <a:avLst/>
          </a:prstGeom>
          <a:ln w="3175">
            <a:solidFill>
              <a:schemeClr val="bg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659130" y="575310"/>
            <a:ext cx="1723390" cy="2067560"/>
            <a:chOff x="2097740" y="1026947"/>
            <a:chExt cx="3581908" cy="4096383"/>
          </a:xfrm>
        </p:grpSpPr>
        <p:sp>
          <p:nvSpPr>
            <p:cNvPr id="3" name="等腰三角形 2"/>
            <p:cNvSpPr/>
            <p:nvPr/>
          </p:nvSpPr>
          <p:spPr>
            <a:xfrm>
              <a:off x="2097740" y="1026947"/>
              <a:ext cx="3581908" cy="3087853"/>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2097740" y="2035477"/>
              <a:ext cx="3581908" cy="3087853"/>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1149985" y="1198245"/>
            <a:ext cx="742315" cy="701040"/>
          </a:xfrm>
          <a:prstGeom prst="rect">
            <a:avLst/>
          </a:prstGeom>
          <a:noFill/>
        </p:spPr>
        <p:txBody>
          <a:bodyPr wrap="square" rtlCol="0">
            <a:spAutoFit/>
          </a:bodyPr>
          <a:lstStyle/>
          <a:p>
            <a:r>
              <a:rPr lang="zh-CN" altLang="en-US" sz="2000" b="1">
                <a:solidFill>
                  <a:schemeClr val="bg1">
                    <a:alpha val="88000"/>
                  </a:schemeClr>
                </a:solidFill>
                <a:latin typeface="MElle HK Light" panose="020B0604020202020204" pitchFamily="2" charset="-120"/>
                <a:ea typeface="MElle HK Light" panose="020B0604020202020204" pitchFamily="2" charset="-120"/>
              </a:rPr>
              <a:t>日记界面</a:t>
            </a:r>
            <a:endParaRPr lang="zh-CN" altLang="en-US" sz="2000" b="1">
              <a:solidFill>
                <a:schemeClr val="bg1">
                  <a:alpha val="88000"/>
                </a:schemeClr>
              </a:solidFill>
              <a:latin typeface="MElle HK Light" panose="020B0604020202020204" pitchFamily="2" charset="-120"/>
              <a:ea typeface="MElle HK Light" panose="020B0604020202020204" pitchFamily="2" charset="-120"/>
            </a:endParaRPr>
          </a:p>
        </p:txBody>
      </p:sp>
      <p:pic>
        <p:nvPicPr>
          <p:cNvPr id="2" name="图片 1" descr="`H4)YS@[FAVZKU@0$SWC[L3"/>
          <p:cNvPicPr>
            <a:picLocks noChangeAspect="1"/>
          </p:cNvPicPr>
          <p:nvPr/>
        </p:nvPicPr>
        <p:blipFill>
          <a:blip r:embed="rId1"/>
          <a:srcRect t="1807" r="-20"/>
          <a:stretch>
            <a:fillRect/>
          </a:stretch>
        </p:blipFill>
        <p:spPr>
          <a:xfrm>
            <a:off x="3276600" y="633730"/>
            <a:ext cx="3169920" cy="5589905"/>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672792" y="604872"/>
            <a:ext cx="2779083" cy="411480"/>
            <a:chOff x="672792" y="604872"/>
            <a:chExt cx="2779083" cy="411480"/>
          </a:xfrm>
        </p:grpSpPr>
        <p:sp>
          <p:nvSpPr>
            <p:cNvPr id="27" name="矩形 26"/>
            <p:cNvSpPr/>
            <p:nvPr/>
          </p:nvSpPr>
          <p:spPr>
            <a:xfrm>
              <a:off x="1404635" y="604872"/>
              <a:ext cx="2047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软件设计和建模</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28" name="直角三角形 27"/>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9" name="直角三角形 28"/>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pic>
        <p:nvPicPr>
          <p:cNvPr id="16" name="图片 15"/>
          <p:cNvPicPr>
            <a:picLocks noChangeAspect="1"/>
          </p:cNvPicPr>
          <p:nvPr/>
        </p:nvPicPr>
        <p:blipFill>
          <a:blip r:embed="rId1" cstate="print">
            <a:extLst>
              <a:ext uri="{BEBA8EAE-BF5A-486C-A8C5-ECC9F3942E4B}">
                <a14:imgProps xmlns:a14="http://schemas.microsoft.com/office/drawing/2010/main">
                  <a14:imgLayer r:embed="rId2">
                    <a14:imgEffect>
                      <a14:colorTemperature colorTemp="5900"/>
                    </a14:imgEffect>
                  </a14:imgLayer>
                </a14:imgProps>
              </a:ext>
              <a:ext uri="{28A0092B-C50C-407E-A947-70E740481C1C}">
                <a14:useLocalDpi xmlns:a14="http://schemas.microsoft.com/office/drawing/2010/main" val="0"/>
              </a:ext>
            </a:extLst>
          </a:blip>
          <a:srcRect l="32849" r="24299" b="31437"/>
          <a:stretch>
            <a:fillRect/>
          </a:stretch>
        </p:blipFill>
        <p:spPr>
          <a:xfrm>
            <a:off x="405336" y="1705490"/>
            <a:ext cx="1234138" cy="1234138"/>
          </a:xfrm>
          <a:custGeom>
            <a:avLst/>
            <a:gdLst>
              <a:gd name="connsiteX0" fmla="*/ 900000 w 1800000"/>
              <a:gd name="connsiteY0" fmla="*/ 0 h 1800000"/>
              <a:gd name="connsiteX1" fmla="*/ 1800000 w 1800000"/>
              <a:gd name="connsiteY1" fmla="*/ 900000 h 1800000"/>
              <a:gd name="connsiteX2" fmla="*/ 900000 w 1800000"/>
              <a:gd name="connsiteY2" fmla="*/ 1800000 h 1800000"/>
              <a:gd name="connsiteX3" fmla="*/ 0 w 1800000"/>
              <a:gd name="connsiteY3" fmla="*/ 900000 h 1800000"/>
              <a:gd name="connsiteX4" fmla="*/ 900000 w 1800000"/>
              <a:gd name="connsiteY4" fmla="*/ 0 h 180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0000" h="1800000">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path>
            </a:pathLst>
          </a:custGeom>
          <a:ln>
            <a:noFill/>
          </a:ln>
        </p:spPr>
      </p:pic>
      <p:sp>
        <p:nvSpPr>
          <p:cNvPr id="17" name="文本框 16"/>
          <p:cNvSpPr txBox="1"/>
          <p:nvPr/>
        </p:nvSpPr>
        <p:spPr>
          <a:xfrm>
            <a:off x="1847215" y="2203450"/>
            <a:ext cx="1397000" cy="1941830"/>
          </a:xfrm>
          <a:prstGeom prst="rect">
            <a:avLst/>
          </a:prstGeom>
          <a:noFill/>
        </p:spPr>
        <p:txBody>
          <a:bodyPr wrap="square" rtlCol="0">
            <a:spAutoFit/>
          </a:bodyPr>
          <a:lstStyle/>
          <a:p>
            <a:r>
              <a:rPr lang="zh-CN" altLang="en-US" sz="2000" b="1" smtClean="0">
                <a:solidFill>
                  <a:schemeClr val="accent4"/>
                </a:solidFill>
              </a:rPr>
              <a:t>程序流程图</a:t>
            </a:r>
            <a:endParaRPr lang="zh-CN" altLang="en-US" sz="2000" b="1" smtClean="0">
              <a:solidFill>
                <a:schemeClr val="accent4"/>
              </a:solidFill>
            </a:endParaRPr>
          </a:p>
          <a:p>
            <a:r>
              <a:rPr lang="zh-CN" altLang="en-US" sz="2000" b="1" smtClean="0">
                <a:solidFill>
                  <a:schemeClr val="accent4"/>
                </a:solidFill>
              </a:rPr>
              <a:t>（图片太大太大，缩太小看不清）</a:t>
            </a:r>
            <a:endParaRPr lang="zh-CN" altLang="en-US" sz="2000" b="1" smtClean="0">
              <a:solidFill>
                <a:schemeClr val="accent4"/>
              </a:solidFill>
            </a:endParaRPr>
          </a:p>
        </p:txBody>
      </p:sp>
      <p:pic>
        <p:nvPicPr>
          <p:cNvPr id="3" name="图片 2" descr="G}36]CUMHV`90S{UV11OZ]X"/>
          <p:cNvPicPr>
            <a:picLocks noChangeAspect="1"/>
          </p:cNvPicPr>
          <p:nvPr/>
        </p:nvPicPr>
        <p:blipFill>
          <a:blip r:embed="rId3"/>
          <a:stretch>
            <a:fillRect/>
          </a:stretch>
        </p:blipFill>
        <p:spPr>
          <a:xfrm>
            <a:off x="3451860" y="605155"/>
            <a:ext cx="7893685" cy="5699760"/>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672792" y="629637"/>
            <a:ext cx="1667512" cy="411480"/>
            <a:chOff x="672792" y="629637"/>
            <a:chExt cx="1667512" cy="411480"/>
          </a:xfrm>
        </p:grpSpPr>
        <p:sp>
          <p:nvSpPr>
            <p:cNvPr id="35" name="矩形 34"/>
            <p:cNvSpPr/>
            <p:nvPr/>
          </p:nvSpPr>
          <p:spPr>
            <a:xfrm>
              <a:off x="1053159" y="629637"/>
              <a:ext cx="1287145" cy="411480"/>
            </a:xfrm>
            <a:prstGeom prst="rect">
              <a:avLst/>
            </a:prstGeom>
          </p:spPr>
          <p:txBody>
            <a:bodyPr wrap="none">
              <a:spAutoFit/>
            </a:bodyPr>
            <a:lstStyle/>
            <a:p>
              <a:pPr algn="ctr"/>
              <a:r>
                <a:rPr lang="zh-CN" altLang="en-US" sz="2000" b="1"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类图设计</a:t>
              </a:r>
              <a:r>
                <a:rPr lang="en-US" altLang="zh-CN" sz="2000" b="1"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b="1"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36" name="直角三角形 35"/>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直角三角形 36"/>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pic>
        <p:nvPicPr>
          <p:cNvPr id="6" name="图片 5" descr="DS6BS7QD7~XD%SD53KYJ2WU"/>
          <p:cNvPicPr>
            <a:picLocks noChangeAspect="1"/>
          </p:cNvPicPr>
          <p:nvPr/>
        </p:nvPicPr>
        <p:blipFill>
          <a:blip r:embed="rId1"/>
          <a:stretch>
            <a:fillRect/>
          </a:stretch>
        </p:blipFill>
        <p:spPr>
          <a:xfrm>
            <a:off x="4186555" y="743585"/>
            <a:ext cx="5037455" cy="5371465"/>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accent1"/>
          </a:fgClr>
          <a:bgClr>
            <a:srgbClr val="42386B"/>
          </a:bgClr>
        </a:pattFill>
        <a:effectLst/>
      </p:bgPr>
    </p:bg>
    <p:spTree>
      <p:nvGrpSpPr>
        <p:cNvPr id="1" name=""/>
        <p:cNvGrpSpPr/>
        <p:nvPr/>
      </p:nvGrpSpPr>
      <p:grpSpPr>
        <a:xfrm>
          <a:off x="0" y="0"/>
          <a:ext cx="0" cy="0"/>
          <a:chOff x="0" y="0"/>
          <a:chExt cx="0" cy="0"/>
        </a:xfrm>
      </p:grpSpPr>
      <p:sp>
        <p:nvSpPr>
          <p:cNvPr id="27" name="矩形 26"/>
          <p:cNvSpPr/>
          <p:nvPr/>
        </p:nvSpPr>
        <p:spPr>
          <a:xfrm>
            <a:off x="1712595" y="1581785"/>
            <a:ext cx="684530" cy="352425"/>
          </a:xfrm>
          <a:prstGeom prst="rect">
            <a:avLst/>
          </a:prstGeom>
        </p:spPr>
        <p:txBody>
          <a:bodyPr wrap="square">
            <a:spAutoFit/>
          </a:bodyPr>
          <a:lstStyle/>
          <a:p>
            <a:r>
              <a:rPr lang="zh-CN" altLang="en-US" sz="1600" dirty="0" smtClean="0">
                <a:solidFill>
                  <a:schemeClr val="bg1"/>
                </a:solidFill>
                <a:latin typeface="Segoe UI Semilight" panose="020B0402040204020203" pitchFamily="34" charset="0"/>
                <a:cs typeface="Segoe UI Semilight" panose="020B0402040204020203" pitchFamily="34" charset="0"/>
              </a:rPr>
              <a:t>登录</a:t>
            </a:r>
            <a:endParaRPr lang="zh-CN" altLang="en-US" sz="1600" dirty="0" smtClean="0">
              <a:solidFill>
                <a:schemeClr val="bg1"/>
              </a:solidFill>
              <a:latin typeface="Segoe UI Semilight" panose="020B0402040204020203" pitchFamily="34" charset="0"/>
              <a:cs typeface="Segoe UI Semilight" panose="020B0402040204020203" pitchFamily="34" charset="0"/>
            </a:endParaRPr>
          </a:p>
        </p:txBody>
      </p:sp>
      <p:sp>
        <p:nvSpPr>
          <p:cNvPr id="31" name="文本框 30"/>
          <p:cNvSpPr txBox="1"/>
          <p:nvPr/>
        </p:nvSpPr>
        <p:spPr>
          <a:xfrm>
            <a:off x="1661791" y="2765482"/>
            <a:ext cx="1545590" cy="420370"/>
          </a:xfrm>
          <a:prstGeom prst="rect">
            <a:avLst/>
          </a:prstGeom>
          <a:noFill/>
        </p:spPr>
        <p:txBody>
          <a:bodyPr wrap="none" rtlCol="0">
            <a:spAutoFit/>
          </a:bodyPr>
          <a:lstStyle/>
          <a:p>
            <a:r>
              <a:rPr lang="en-US" altLang="zh-CN" sz="2000" b="1" dirty="0" smtClean="0">
                <a:solidFill>
                  <a:schemeClr val="accent4"/>
                </a:solidFill>
              </a:rPr>
              <a:t>diaryActivity</a:t>
            </a:r>
            <a:endParaRPr lang="en-US" altLang="zh-CN" sz="2000" b="1" dirty="0" smtClean="0">
              <a:solidFill>
                <a:schemeClr val="accent4"/>
              </a:solidFill>
            </a:endParaRPr>
          </a:p>
        </p:txBody>
      </p:sp>
      <p:sp>
        <p:nvSpPr>
          <p:cNvPr id="32" name="矩形 31"/>
          <p:cNvSpPr/>
          <p:nvPr/>
        </p:nvSpPr>
        <p:spPr>
          <a:xfrm>
            <a:off x="1661791" y="3094758"/>
            <a:ext cx="3929776" cy="352425"/>
          </a:xfrm>
          <a:prstGeom prst="rect">
            <a:avLst/>
          </a:prstGeom>
        </p:spPr>
        <p:txBody>
          <a:bodyPr wrap="square">
            <a:spAutoFit/>
          </a:bodyPr>
          <a:lstStyle/>
          <a:p>
            <a:r>
              <a:rPr lang="zh-CN" altLang="en-US" sz="1600" dirty="0" smtClean="0">
                <a:solidFill>
                  <a:schemeClr val="bg1"/>
                </a:solidFill>
                <a:latin typeface="Segoe UI Semilight" panose="020B0402040204020203" pitchFamily="34" charset="0"/>
                <a:cs typeface="Segoe UI Semilight" panose="020B0402040204020203" pitchFamily="34" charset="0"/>
              </a:rPr>
              <a:t>日记界面类</a:t>
            </a:r>
            <a:endParaRPr lang="zh-CN" altLang="en-US" sz="1600" dirty="0" smtClean="0">
              <a:solidFill>
                <a:schemeClr val="bg1"/>
              </a:solidFill>
              <a:latin typeface="Segoe UI Semilight" panose="020B0402040204020203" pitchFamily="34" charset="0"/>
              <a:cs typeface="Segoe UI Semilight" panose="020B0402040204020203" pitchFamily="34" charset="0"/>
            </a:endParaRPr>
          </a:p>
        </p:txBody>
      </p:sp>
      <p:sp>
        <p:nvSpPr>
          <p:cNvPr id="37" name="文本框 36"/>
          <p:cNvSpPr txBox="1"/>
          <p:nvPr/>
        </p:nvSpPr>
        <p:spPr>
          <a:xfrm>
            <a:off x="1712384" y="3546532"/>
            <a:ext cx="1545590" cy="420370"/>
          </a:xfrm>
          <a:prstGeom prst="rect">
            <a:avLst/>
          </a:prstGeom>
          <a:noFill/>
        </p:spPr>
        <p:txBody>
          <a:bodyPr wrap="none" rtlCol="0">
            <a:spAutoFit/>
          </a:bodyPr>
          <a:lstStyle/>
          <a:p>
            <a:r>
              <a:rPr lang="en-US" altLang="zh-CN" sz="2000" b="1" dirty="0">
                <a:solidFill>
                  <a:schemeClr val="accent4"/>
                </a:solidFill>
              </a:rPr>
              <a:t>paintActivity</a:t>
            </a:r>
            <a:endParaRPr lang="en-US" altLang="zh-CN" sz="2000" b="1" dirty="0">
              <a:solidFill>
                <a:schemeClr val="accent4"/>
              </a:solidFill>
            </a:endParaRPr>
          </a:p>
        </p:txBody>
      </p:sp>
      <p:grpSp>
        <p:nvGrpSpPr>
          <p:cNvPr id="39" name="组合 38"/>
          <p:cNvGrpSpPr/>
          <p:nvPr/>
        </p:nvGrpSpPr>
        <p:grpSpPr>
          <a:xfrm>
            <a:off x="672792" y="629637"/>
            <a:ext cx="1499557" cy="411480"/>
            <a:chOff x="672792" y="629637"/>
            <a:chExt cx="1499557" cy="411480"/>
          </a:xfrm>
        </p:grpSpPr>
        <p:sp>
          <p:nvSpPr>
            <p:cNvPr id="40" name="矩形 39"/>
            <p:cNvSpPr/>
            <p:nvPr/>
          </p:nvSpPr>
          <p:spPr>
            <a:xfrm>
              <a:off x="973469" y="629637"/>
              <a:ext cx="1198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类的设计</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41" name="直角三角形 40"/>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2" name="直角三角形 41"/>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pSp>
        <p:nvGrpSpPr>
          <p:cNvPr id="20" name="组合 19"/>
          <p:cNvGrpSpPr/>
          <p:nvPr/>
        </p:nvGrpSpPr>
        <p:grpSpPr>
          <a:xfrm>
            <a:off x="688340" y="1209675"/>
            <a:ext cx="2305685" cy="723900"/>
            <a:chOff x="1084" y="1905"/>
            <a:chExt cx="3631" cy="1140"/>
          </a:xfrm>
        </p:grpSpPr>
        <p:sp>
          <p:nvSpPr>
            <p:cNvPr id="26" name="文本框 25"/>
            <p:cNvSpPr txBox="1"/>
            <p:nvPr/>
          </p:nvSpPr>
          <p:spPr>
            <a:xfrm>
              <a:off x="2617" y="1976"/>
              <a:ext cx="2099" cy="662"/>
            </a:xfrm>
            <a:prstGeom prst="rect">
              <a:avLst/>
            </a:prstGeom>
            <a:noFill/>
          </p:spPr>
          <p:txBody>
            <a:bodyPr wrap="none" rtlCol="0">
              <a:spAutoFit/>
            </a:bodyPr>
            <a:lstStyle/>
            <a:p>
              <a:r>
                <a:rPr lang="en-US" altLang="zh-CN" sz="2000" b="1" dirty="0" smtClean="0">
                  <a:solidFill>
                    <a:schemeClr val="accent4"/>
                  </a:solidFill>
                </a:rPr>
                <a:t>logActivity</a:t>
              </a:r>
              <a:endParaRPr lang="en-US" altLang="zh-CN" sz="2000" b="1" dirty="0" smtClean="0">
                <a:solidFill>
                  <a:schemeClr val="accent4"/>
                </a:solidFill>
              </a:endParaRPr>
            </a:p>
          </p:txBody>
        </p:sp>
        <p:grpSp>
          <p:nvGrpSpPr>
            <p:cNvPr id="2" name="组合 1"/>
            <p:cNvGrpSpPr/>
            <p:nvPr/>
          </p:nvGrpSpPr>
          <p:grpSpPr>
            <a:xfrm>
              <a:off x="1084" y="1905"/>
              <a:ext cx="1140" cy="1140"/>
              <a:chOff x="1765" y="3201"/>
              <a:chExt cx="1140" cy="1140"/>
            </a:xfrm>
          </p:grpSpPr>
          <p:sp>
            <p:nvSpPr>
              <p:cNvPr id="14" name="圆角矩形 13"/>
              <p:cNvSpPr/>
              <p:nvPr/>
            </p:nvSpPr>
            <p:spPr>
              <a:xfrm>
                <a:off x="1765" y="3201"/>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2016" y="3523"/>
                <a:ext cx="673" cy="599"/>
                <a:chOff x="6699251" y="2735260"/>
                <a:chExt cx="404809" cy="360362"/>
              </a:xfrm>
            </p:grpSpPr>
            <p:sp>
              <p:nvSpPr>
                <p:cNvPr id="29" name="Freeform 27"/>
                <p:cNvSpPr/>
                <p:nvPr/>
              </p:nvSpPr>
              <p:spPr bwMode="auto">
                <a:xfrm>
                  <a:off x="6980235" y="2746370"/>
                  <a:ext cx="123825" cy="338136"/>
                </a:xfrm>
                <a:custGeom>
                  <a:avLst/>
                  <a:gdLst>
                    <a:gd name="T0" fmla="*/ 9 w 11"/>
                    <a:gd name="T1" fmla="*/ 15 h 30"/>
                    <a:gd name="T2" fmla="*/ 1 w 11"/>
                    <a:gd name="T3" fmla="*/ 1 h 30"/>
                    <a:gd name="T4" fmla="*/ 2 w 11"/>
                    <a:gd name="T5" fmla="*/ 0 h 30"/>
                    <a:gd name="T6" fmla="*/ 11 w 11"/>
                    <a:gd name="T7" fmla="*/ 15 h 30"/>
                    <a:gd name="T8" fmla="*/ 1 w 11"/>
                    <a:gd name="T9" fmla="*/ 30 h 30"/>
                    <a:gd name="T10" fmla="*/ 0 w 11"/>
                    <a:gd name="T11" fmla="*/ 28 h 30"/>
                    <a:gd name="T12" fmla="*/ 9 w 11"/>
                    <a:gd name="T13" fmla="*/ 15 h 30"/>
                  </a:gdLst>
                  <a:ahLst/>
                  <a:cxnLst>
                    <a:cxn ang="0">
                      <a:pos x="T0" y="T1"/>
                    </a:cxn>
                    <a:cxn ang="0">
                      <a:pos x="T2" y="T3"/>
                    </a:cxn>
                    <a:cxn ang="0">
                      <a:pos x="T4" y="T5"/>
                    </a:cxn>
                    <a:cxn ang="0">
                      <a:pos x="T6" y="T7"/>
                    </a:cxn>
                    <a:cxn ang="0">
                      <a:pos x="T8" y="T9"/>
                    </a:cxn>
                    <a:cxn ang="0">
                      <a:pos x="T10" y="T11"/>
                    </a:cxn>
                    <a:cxn ang="0">
                      <a:pos x="T12" y="T13"/>
                    </a:cxn>
                  </a:cxnLst>
                  <a:rect l="0" t="0" r="r" b="b"/>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28"/>
                <p:cNvSpPr/>
                <p:nvPr/>
              </p:nvSpPr>
              <p:spPr bwMode="auto">
                <a:xfrm>
                  <a:off x="6946901" y="2768595"/>
                  <a:ext cx="101600" cy="282575"/>
                </a:xfrm>
                <a:custGeom>
                  <a:avLst/>
                  <a:gdLst>
                    <a:gd name="T0" fmla="*/ 7 w 9"/>
                    <a:gd name="T1" fmla="*/ 13 h 25"/>
                    <a:gd name="T2" fmla="*/ 0 w 9"/>
                    <a:gd name="T3" fmla="*/ 2 h 25"/>
                    <a:gd name="T4" fmla="*/ 1 w 9"/>
                    <a:gd name="T5" fmla="*/ 0 h 25"/>
                    <a:gd name="T6" fmla="*/ 9 w 9"/>
                    <a:gd name="T7" fmla="*/ 13 h 25"/>
                    <a:gd name="T8" fmla="*/ 1 w 9"/>
                    <a:gd name="T9" fmla="*/ 25 h 25"/>
                    <a:gd name="T10" fmla="*/ 0 w 9"/>
                    <a:gd name="T11" fmla="*/ 23 h 25"/>
                    <a:gd name="T12" fmla="*/ 7 w 9"/>
                    <a:gd name="T13" fmla="*/ 13 h 25"/>
                  </a:gdLst>
                  <a:ahLst/>
                  <a:cxnLst>
                    <a:cxn ang="0">
                      <a:pos x="T0" y="T1"/>
                    </a:cxn>
                    <a:cxn ang="0">
                      <a:pos x="T2" y="T3"/>
                    </a:cxn>
                    <a:cxn ang="0">
                      <a:pos x="T4" y="T5"/>
                    </a:cxn>
                    <a:cxn ang="0">
                      <a:pos x="T6" y="T7"/>
                    </a:cxn>
                    <a:cxn ang="0">
                      <a:pos x="T8" y="T9"/>
                    </a:cxn>
                    <a:cxn ang="0">
                      <a:pos x="T10" y="T11"/>
                    </a:cxn>
                    <a:cxn ang="0">
                      <a:pos x="T12" y="T13"/>
                    </a:cxn>
                  </a:cxnLst>
                  <a:rect l="0" t="0" r="r" b="b"/>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3" name="Freeform 29"/>
                <p:cNvSpPr/>
                <p:nvPr/>
              </p:nvSpPr>
              <p:spPr bwMode="auto">
                <a:xfrm>
                  <a:off x="6789739" y="2735260"/>
                  <a:ext cx="123825" cy="360362"/>
                </a:xfrm>
                <a:custGeom>
                  <a:avLst/>
                  <a:gdLst>
                    <a:gd name="T0" fmla="*/ 0 w 78"/>
                    <a:gd name="T1" fmla="*/ 64 h 227"/>
                    <a:gd name="T2" fmla="*/ 0 w 78"/>
                    <a:gd name="T3" fmla="*/ 156 h 227"/>
                    <a:gd name="T4" fmla="*/ 49 w 78"/>
                    <a:gd name="T5" fmla="*/ 199 h 227"/>
                    <a:gd name="T6" fmla="*/ 49 w 78"/>
                    <a:gd name="T7" fmla="*/ 114 h 227"/>
                    <a:gd name="T8" fmla="*/ 56 w 78"/>
                    <a:gd name="T9" fmla="*/ 114 h 227"/>
                    <a:gd name="T10" fmla="*/ 56 w 78"/>
                    <a:gd name="T11" fmla="*/ 206 h 227"/>
                    <a:gd name="T12" fmla="*/ 78 w 78"/>
                    <a:gd name="T13" fmla="*/ 227 h 227"/>
                    <a:gd name="T14" fmla="*/ 78 w 78"/>
                    <a:gd name="T15" fmla="*/ 0 h 227"/>
                    <a:gd name="T16" fmla="*/ 0 w 78"/>
                    <a:gd name="T17" fmla="*/ 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6" name="Freeform 30"/>
                <p:cNvSpPr/>
                <p:nvPr/>
              </p:nvSpPr>
              <p:spPr bwMode="auto">
                <a:xfrm>
                  <a:off x="6699251" y="2847975"/>
                  <a:ext cx="66675" cy="134937"/>
                </a:xfrm>
                <a:custGeom>
                  <a:avLst/>
                  <a:gdLst>
                    <a:gd name="T0" fmla="*/ 0 w 42"/>
                    <a:gd name="T1" fmla="*/ 0 h 85"/>
                    <a:gd name="T2" fmla="*/ 0 w 42"/>
                    <a:gd name="T3" fmla="*/ 85 h 85"/>
                    <a:gd name="T4" fmla="*/ 28 w 42"/>
                    <a:gd name="T5" fmla="*/ 85 h 85"/>
                    <a:gd name="T6" fmla="*/ 28 w 42"/>
                    <a:gd name="T7" fmla="*/ 35 h 85"/>
                    <a:gd name="T8" fmla="*/ 35 w 42"/>
                    <a:gd name="T9" fmla="*/ 35 h 85"/>
                    <a:gd name="T10" fmla="*/ 35 w 42"/>
                    <a:gd name="T11" fmla="*/ 85 h 85"/>
                    <a:gd name="T12" fmla="*/ 42 w 42"/>
                    <a:gd name="T13" fmla="*/ 85 h 85"/>
                    <a:gd name="T14" fmla="*/ 42 w 42"/>
                    <a:gd name="T15" fmla="*/ 0 h 85"/>
                    <a:gd name="T16" fmla="*/ 0 w 42"/>
                    <a:gd name="T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85">
                      <a:moveTo>
                        <a:pt x="0" y="0"/>
                      </a:moveTo>
                      <a:lnTo>
                        <a:pt x="0" y="85"/>
                      </a:lnTo>
                      <a:lnTo>
                        <a:pt x="28" y="85"/>
                      </a:lnTo>
                      <a:lnTo>
                        <a:pt x="28" y="35"/>
                      </a:lnTo>
                      <a:lnTo>
                        <a:pt x="35" y="35"/>
                      </a:lnTo>
                      <a:lnTo>
                        <a:pt x="35" y="85"/>
                      </a:lnTo>
                      <a:lnTo>
                        <a:pt x="42" y="85"/>
                      </a:lnTo>
                      <a:lnTo>
                        <a:pt x="42" y="0"/>
                      </a:lnTo>
                      <a:lnTo>
                        <a:pt x="0" y="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grpSp>
      <p:grpSp>
        <p:nvGrpSpPr>
          <p:cNvPr id="4" name="组合 3"/>
          <p:cNvGrpSpPr/>
          <p:nvPr/>
        </p:nvGrpSpPr>
        <p:grpSpPr>
          <a:xfrm>
            <a:off x="715010" y="2821940"/>
            <a:ext cx="723900" cy="723900"/>
            <a:chOff x="1765" y="6364"/>
            <a:chExt cx="1140" cy="1140"/>
          </a:xfrm>
        </p:grpSpPr>
        <p:sp>
          <p:nvSpPr>
            <p:cNvPr id="16" name="圆角矩形 15"/>
            <p:cNvSpPr/>
            <p:nvPr/>
          </p:nvSpPr>
          <p:spPr>
            <a:xfrm>
              <a:off x="1765" y="6364"/>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p:cNvGrpSpPr/>
            <p:nvPr/>
          </p:nvGrpSpPr>
          <p:grpSpPr>
            <a:xfrm>
              <a:off x="2008" y="6520"/>
              <a:ext cx="565" cy="828"/>
              <a:chOff x="7362826" y="2633663"/>
              <a:chExt cx="338138" cy="495299"/>
            </a:xfrm>
            <a:solidFill>
              <a:schemeClr val="bg1"/>
            </a:solidFill>
          </p:grpSpPr>
          <p:sp>
            <p:nvSpPr>
              <p:cNvPr id="44" name="Freeform 206"/>
              <p:cNvSpPr/>
              <p:nvPr/>
            </p:nvSpPr>
            <p:spPr bwMode="auto">
              <a:xfrm>
                <a:off x="7362826" y="2667000"/>
                <a:ext cx="260350" cy="338137"/>
              </a:xfrm>
              <a:custGeom>
                <a:avLst/>
                <a:gdLst>
                  <a:gd name="T0" fmla="*/ 23 w 23"/>
                  <a:gd name="T1" fmla="*/ 28 h 30"/>
                  <a:gd name="T2" fmla="*/ 23 w 23"/>
                  <a:gd name="T3" fmla="*/ 28 h 30"/>
                  <a:gd name="T4" fmla="*/ 14 w 23"/>
                  <a:gd name="T5" fmla="*/ 26 h 30"/>
                  <a:gd name="T6" fmla="*/ 2 w 23"/>
                  <a:gd name="T7" fmla="*/ 9 h 30"/>
                  <a:gd name="T8" fmla="*/ 3 w 23"/>
                  <a:gd name="T9" fmla="*/ 0 h 30"/>
                </a:gdLst>
                <a:ahLst/>
                <a:cxnLst>
                  <a:cxn ang="0">
                    <a:pos x="T0" y="T1"/>
                  </a:cxn>
                  <a:cxn ang="0">
                    <a:pos x="T2" y="T3"/>
                  </a:cxn>
                  <a:cxn ang="0">
                    <a:pos x="T4" y="T5"/>
                  </a:cxn>
                  <a:cxn ang="0">
                    <a:pos x="T6" y="T7"/>
                  </a:cxn>
                  <a:cxn ang="0">
                    <a:pos x="T8" y="T9"/>
                  </a:cxn>
                </a:cxnLst>
                <a:rect l="0" t="0" r="r" b="b"/>
                <a:pathLst>
                  <a:path w="23" h="30">
                    <a:moveTo>
                      <a:pt x="23" y="28"/>
                    </a:moveTo>
                    <a:cubicBezTo>
                      <a:pt x="23" y="28"/>
                      <a:pt x="23" y="28"/>
                      <a:pt x="23" y="28"/>
                    </a:cubicBezTo>
                    <a:cubicBezTo>
                      <a:pt x="20" y="30"/>
                      <a:pt x="16" y="29"/>
                      <a:pt x="14" y="26"/>
                    </a:cubicBezTo>
                    <a:cubicBezTo>
                      <a:pt x="2" y="9"/>
                      <a:pt x="2" y="9"/>
                      <a:pt x="2" y="9"/>
                    </a:cubicBezTo>
                    <a:cubicBezTo>
                      <a:pt x="0" y="7"/>
                      <a:pt x="0" y="3"/>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207"/>
              <p:cNvSpPr/>
              <p:nvPr/>
            </p:nvSpPr>
            <p:spPr bwMode="auto">
              <a:xfrm>
                <a:off x="7408863" y="2633663"/>
                <a:ext cx="112713" cy="123825"/>
              </a:xfrm>
              <a:custGeom>
                <a:avLst/>
                <a:gdLst>
                  <a:gd name="T0" fmla="*/ 9 w 10"/>
                  <a:gd name="T1" fmla="*/ 6 h 11"/>
                  <a:gd name="T2" fmla="*/ 8 w 10"/>
                  <a:gd name="T3" fmla="*/ 9 h 11"/>
                  <a:gd name="T4" fmla="*/ 7 w 10"/>
                  <a:gd name="T5" fmla="*/ 10 h 11"/>
                  <a:gd name="T6" fmla="*/ 5 w 10"/>
                  <a:gd name="T7" fmla="*/ 9 h 11"/>
                  <a:gd name="T8" fmla="*/ 1 w 10"/>
                  <a:gd name="T9" fmla="*/ 4 h 11"/>
                  <a:gd name="T10" fmla="*/ 1 w 10"/>
                  <a:gd name="T11" fmla="*/ 2 h 11"/>
                  <a:gd name="T12" fmla="*/ 3 w 10"/>
                  <a:gd name="T13" fmla="*/ 1 h 11"/>
                  <a:gd name="T14" fmla="*/ 5 w 10"/>
                  <a:gd name="T15" fmla="*/ 1 h 11"/>
                  <a:gd name="T16" fmla="*/ 9 w 10"/>
                  <a:gd name="T1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9" y="6"/>
                    </a:moveTo>
                    <a:cubicBezTo>
                      <a:pt x="10" y="7"/>
                      <a:pt x="9" y="9"/>
                      <a:pt x="8" y="9"/>
                    </a:cubicBezTo>
                    <a:cubicBezTo>
                      <a:pt x="7" y="10"/>
                      <a:pt x="7" y="10"/>
                      <a:pt x="7" y="10"/>
                    </a:cubicBezTo>
                    <a:cubicBezTo>
                      <a:pt x="6" y="11"/>
                      <a:pt x="5" y="10"/>
                      <a:pt x="5" y="9"/>
                    </a:cubicBezTo>
                    <a:cubicBezTo>
                      <a:pt x="1" y="4"/>
                      <a:pt x="1" y="4"/>
                      <a:pt x="1" y="4"/>
                    </a:cubicBezTo>
                    <a:cubicBezTo>
                      <a:pt x="0" y="4"/>
                      <a:pt x="1" y="2"/>
                      <a:pt x="1" y="2"/>
                    </a:cubicBezTo>
                    <a:cubicBezTo>
                      <a:pt x="3" y="1"/>
                      <a:pt x="3" y="1"/>
                      <a:pt x="3" y="1"/>
                    </a:cubicBezTo>
                    <a:cubicBezTo>
                      <a:pt x="3" y="0"/>
                      <a:pt x="5" y="1"/>
                      <a:pt x="5" y="1"/>
                    </a:cubicBezTo>
                    <a:lnTo>
                      <a:pt x="9"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208"/>
              <p:cNvSpPr/>
              <p:nvPr/>
            </p:nvSpPr>
            <p:spPr bwMode="auto">
              <a:xfrm>
                <a:off x="7566026" y="2847975"/>
                <a:ext cx="101600" cy="123825"/>
              </a:xfrm>
              <a:custGeom>
                <a:avLst/>
                <a:gdLst>
                  <a:gd name="T0" fmla="*/ 9 w 9"/>
                  <a:gd name="T1" fmla="*/ 7 h 11"/>
                  <a:gd name="T2" fmla="*/ 8 w 9"/>
                  <a:gd name="T3" fmla="*/ 9 h 11"/>
                  <a:gd name="T4" fmla="*/ 7 w 9"/>
                  <a:gd name="T5" fmla="*/ 10 h 11"/>
                  <a:gd name="T6" fmla="*/ 4 w 9"/>
                  <a:gd name="T7" fmla="*/ 10 h 11"/>
                  <a:gd name="T8" fmla="*/ 1 w 9"/>
                  <a:gd name="T9" fmla="*/ 5 h 11"/>
                  <a:gd name="T10" fmla="*/ 1 w 9"/>
                  <a:gd name="T11" fmla="*/ 2 h 11"/>
                  <a:gd name="T12" fmla="*/ 2 w 9"/>
                  <a:gd name="T13" fmla="*/ 1 h 11"/>
                  <a:gd name="T14" fmla="*/ 5 w 9"/>
                  <a:gd name="T15" fmla="*/ 2 h 11"/>
                  <a:gd name="T16" fmla="*/ 9 w 9"/>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1">
                    <a:moveTo>
                      <a:pt x="9" y="7"/>
                    </a:moveTo>
                    <a:cubicBezTo>
                      <a:pt x="9" y="7"/>
                      <a:pt x="9" y="9"/>
                      <a:pt x="8" y="9"/>
                    </a:cubicBezTo>
                    <a:cubicBezTo>
                      <a:pt x="7" y="10"/>
                      <a:pt x="7" y="10"/>
                      <a:pt x="7" y="10"/>
                    </a:cubicBezTo>
                    <a:cubicBezTo>
                      <a:pt x="6" y="11"/>
                      <a:pt x="5" y="11"/>
                      <a:pt x="4" y="10"/>
                    </a:cubicBezTo>
                    <a:cubicBezTo>
                      <a:pt x="1" y="5"/>
                      <a:pt x="1" y="5"/>
                      <a:pt x="1" y="5"/>
                    </a:cubicBezTo>
                    <a:cubicBezTo>
                      <a:pt x="0" y="4"/>
                      <a:pt x="0" y="3"/>
                      <a:pt x="1" y="2"/>
                    </a:cubicBezTo>
                    <a:cubicBezTo>
                      <a:pt x="2" y="1"/>
                      <a:pt x="2" y="1"/>
                      <a:pt x="2" y="1"/>
                    </a:cubicBezTo>
                    <a:cubicBezTo>
                      <a:pt x="3" y="0"/>
                      <a:pt x="4" y="1"/>
                      <a:pt x="5" y="2"/>
                    </a:cubicBezTo>
                    <a:lnTo>
                      <a:pt x="9"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209"/>
              <p:cNvSpPr/>
              <p:nvPr/>
            </p:nvSpPr>
            <p:spPr bwMode="auto">
              <a:xfrm>
                <a:off x="7362826" y="2994025"/>
                <a:ext cx="338138" cy="134937"/>
              </a:xfrm>
              <a:custGeom>
                <a:avLst/>
                <a:gdLst>
                  <a:gd name="T0" fmla="*/ 23 w 30"/>
                  <a:gd name="T1" fmla="*/ 12 h 12"/>
                  <a:gd name="T2" fmla="*/ 17 w 30"/>
                  <a:gd name="T3" fmla="*/ 10 h 12"/>
                  <a:gd name="T4" fmla="*/ 15 w 30"/>
                  <a:gd name="T5" fmla="*/ 6 h 12"/>
                  <a:gd name="T6" fmla="*/ 15 w 30"/>
                  <a:gd name="T7" fmla="*/ 6 h 12"/>
                  <a:gd name="T8" fmla="*/ 13 w 30"/>
                  <a:gd name="T9" fmla="*/ 3 h 12"/>
                  <a:gd name="T10" fmla="*/ 8 w 30"/>
                  <a:gd name="T11" fmla="*/ 2 h 12"/>
                  <a:gd name="T12" fmla="*/ 8 w 30"/>
                  <a:gd name="T13" fmla="*/ 2 h 12"/>
                  <a:gd name="T14" fmla="*/ 4 w 30"/>
                  <a:gd name="T15" fmla="*/ 3 h 12"/>
                  <a:gd name="T16" fmla="*/ 2 w 30"/>
                  <a:gd name="T17" fmla="*/ 6 h 12"/>
                  <a:gd name="T18" fmla="*/ 2 w 30"/>
                  <a:gd name="T19" fmla="*/ 6 h 12"/>
                  <a:gd name="T20" fmla="*/ 1 w 30"/>
                  <a:gd name="T21" fmla="*/ 7 h 12"/>
                  <a:gd name="T22" fmla="*/ 0 w 30"/>
                  <a:gd name="T23" fmla="*/ 6 h 12"/>
                  <a:gd name="T24" fmla="*/ 0 w 30"/>
                  <a:gd name="T25" fmla="*/ 6 h 12"/>
                  <a:gd name="T26" fmla="*/ 3 w 30"/>
                  <a:gd name="T27" fmla="*/ 2 h 12"/>
                  <a:gd name="T28" fmla="*/ 8 w 30"/>
                  <a:gd name="T29" fmla="*/ 0 h 12"/>
                  <a:gd name="T30" fmla="*/ 8 w 30"/>
                  <a:gd name="T31" fmla="*/ 0 h 12"/>
                  <a:gd name="T32" fmla="*/ 14 w 30"/>
                  <a:gd name="T33" fmla="*/ 2 h 12"/>
                  <a:gd name="T34" fmla="*/ 16 w 30"/>
                  <a:gd name="T35" fmla="*/ 6 h 12"/>
                  <a:gd name="T36" fmla="*/ 16 w 30"/>
                  <a:gd name="T37" fmla="*/ 6 h 12"/>
                  <a:gd name="T38" fmla="*/ 18 w 30"/>
                  <a:gd name="T39" fmla="*/ 9 h 12"/>
                  <a:gd name="T40" fmla="*/ 23 w 30"/>
                  <a:gd name="T41" fmla="*/ 10 h 12"/>
                  <a:gd name="T42" fmla="*/ 23 w 30"/>
                  <a:gd name="T43" fmla="*/ 10 h 12"/>
                  <a:gd name="T44" fmla="*/ 23 w 30"/>
                  <a:gd name="T45" fmla="*/ 10 h 12"/>
                  <a:gd name="T46" fmla="*/ 27 w 30"/>
                  <a:gd name="T47" fmla="*/ 9 h 12"/>
                  <a:gd name="T48" fmla="*/ 27 w 30"/>
                  <a:gd name="T49" fmla="*/ 9 h 12"/>
                  <a:gd name="T50" fmla="*/ 29 w 30"/>
                  <a:gd name="T51" fmla="*/ 6 h 12"/>
                  <a:gd name="T52" fmla="*/ 29 w 30"/>
                  <a:gd name="T53" fmla="*/ 6 h 12"/>
                  <a:gd name="T54" fmla="*/ 29 w 30"/>
                  <a:gd name="T55" fmla="*/ 6 h 12"/>
                  <a:gd name="T56" fmla="*/ 27 w 30"/>
                  <a:gd name="T57" fmla="*/ 3 h 12"/>
                  <a:gd name="T58" fmla="*/ 22 w 30"/>
                  <a:gd name="T59" fmla="*/ 1 h 12"/>
                  <a:gd name="T60" fmla="*/ 22 w 30"/>
                  <a:gd name="T61" fmla="*/ 1 h 12"/>
                  <a:gd name="T62" fmla="*/ 22 w 30"/>
                  <a:gd name="T63" fmla="*/ 0 h 12"/>
                  <a:gd name="T64" fmla="*/ 28 w 30"/>
                  <a:gd name="T65" fmla="*/ 2 h 12"/>
                  <a:gd name="T66" fmla="*/ 30 w 30"/>
                  <a:gd name="T67" fmla="*/ 6 h 12"/>
                  <a:gd name="T68" fmla="*/ 30 w 30"/>
                  <a:gd name="T69" fmla="*/ 6 h 12"/>
                  <a:gd name="T70" fmla="*/ 28 w 30"/>
                  <a:gd name="T71" fmla="*/ 10 h 12"/>
                  <a:gd name="T72" fmla="*/ 28 w 30"/>
                  <a:gd name="T73" fmla="*/ 10 h 12"/>
                  <a:gd name="T74" fmla="*/ 23 w 30"/>
                  <a:gd name="T7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12">
                    <a:moveTo>
                      <a:pt x="23" y="12"/>
                    </a:moveTo>
                    <a:cubicBezTo>
                      <a:pt x="21" y="12"/>
                      <a:pt x="19" y="11"/>
                      <a:pt x="17" y="10"/>
                    </a:cubicBezTo>
                    <a:cubicBezTo>
                      <a:pt x="16" y="9"/>
                      <a:pt x="15" y="8"/>
                      <a:pt x="15" y="6"/>
                    </a:cubicBezTo>
                    <a:cubicBezTo>
                      <a:pt x="15" y="6"/>
                      <a:pt x="15" y="6"/>
                      <a:pt x="15" y="6"/>
                    </a:cubicBezTo>
                    <a:cubicBezTo>
                      <a:pt x="15" y="5"/>
                      <a:pt x="14" y="4"/>
                      <a:pt x="13" y="3"/>
                    </a:cubicBezTo>
                    <a:cubicBezTo>
                      <a:pt x="12" y="2"/>
                      <a:pt x="10" y="2"/>
                      <a:pt x="8" y="2"/>
                    </a:cubicBezTo>
                    <a:cubicBezTo>
                      <a:pt x="8" y="2"/>
                      <a:pt x="8" y="2"/>
                      <a:pt x="8" y="2"/>
                    </a:cubicBezTo>
                    <a:cubicBezTo>
                      <a:pt x="6" y="2"/>
                      <a:pt x="5" y="2"/>
                      <a:pt x="4" y="3"/>
                    </a:cubicBezTo>
                    <a:cubicBezTo>
                      <a:pt x="2" y="4"/>
                      <a:pt x="2" y="5"/>
                      <a:pt x="2" y="6"/>
                    </a:cubicBezTo>
                    <a:cubicBezTo>
                      <a:pt x="2" y="6"/>
                      <a:pt x="2" y="6"/>
                      <a:pt x="2" y="6"/>
                    </a:cubicBezTo>
                    <a:cubicBezTo>
                      <a:pt x="2" y="6"/>
                      <a:pt x="2" y="7"/>
                      <a:pt x="1" y="7"/>
                    </a:cubicBezTo>
                    <a:cubicBezTo>
                      <a:pt x="1" y="7"/>
                      <a:pt x="0" y="7"/>
                      <a:pt x="0" y="6"/>
                    </a:cubicBezTo>
                    <a:cubicBezTo>
                      <a:pt x="0" y="6"/>
                      <a:pt x="0" y="6"/>
                      <a:pt x="0" y="6"/>
                    </a:cubicBezTo>
                    <a:cubicBezTo>
                      <a:pt x="0" y="4"/>
                      <a:pt x="1" y="3"/>
                      <a:pt x="3" y="2"/>
                    </a:cubicBezTo>
                    <a:cubicBezTo>
                      <a:pt x="4" y="1"/>
                      <a:pt x="6" y="0"/>
                      <a:pt x="8" y="0"/>
                    </a:cubicBezTo>
                    <a:cubicBezTo>
                      <a:pt x="8" y="0"/>
                      <a:pt x="8" y="0"/>
                      <a:pt x="8" y="0"/>
                    </a:cubicBezTo>
                    <a:cubicBezTo>
                      <a:pt x="10" y="0"/>
                      <a:pt x="12" y="1"/>
                      <a:pt x="14" y="2"/>
                    </a:cubicBezTo>
                    <a:cubicBezTo>
                      <a:pt x="15" y="3"/>
                      <a:pt x="16" y="4"/>
                      <a:pt x="16" y="6"/>
                    </a:cubicBezTo>
                    <a:cubicBezTo>
                      <a:pt x="16" y="6"/>
                      <a:pt x="16" y="6"/>
                      <a:pt x="16" y="6"/>
                    </a:cubicBezTo>
                    <a:cubicBezTo>
                      <a:pt x="16" y="7"/>
                      <a:pt x="17" y="8"/>
                      <a:pt x="18" y="9"/>
                    </a:cubicBezTo>
                    <a:cubicBezTo>
                      <a:pt x="19" y="10"/>
                      <a:pt x="21" y="10"/>
                      <a:pt x="23" y="10"/>
                    </a:cubicBezTo>
                    <a:cubicBezTo>
                      <a:pt x="23" y="10"/>
                      <a:pt x="23" y="10"/>
                      <a:pt x="23" y="10"/>
                    </a:cubicBezTo>
                    <a:cubicBezTo>
                      <a:pt x="23" y="10"/>
                      <a:pt x="23" y="10"/>
                      <a:pt x="23" y="10"/>
                    </a:cubicBezTo>
                    <a:cubicBezTo>
                      <a:pt x="25" y="10"/>
                      <a:pt x="26" y="10"/>
                      <a:pt x="27" y="9"/>
                    </a:cubicBezTo>
                    <a:cubicBezTo>
                      <a:pt x="27" y="9"/>
                      <a:pt x="27" y="9"/>
                      <a:pt x="27" y="9"/>
                    </a:cubicBezTo>
                    <a:cubicBezTo>
                      <a:pt x="29" y="8"/>
                      <a:pt x="29" y="7"/>
                      <a:pt x="29" y="6"/>
                    </a:cubicBezTo>
                    <a:cubicBezTo>
                      <a:pt x="29" y="6"/>
                      <a:pt x="29" y="6"/>
                      <a:pt x="29" y="6"/>
                    </a:cubicBezTo>
                    <a:cubicBezTo>
                      <a:pt x="29" y="6"/>
                      <a:pt x="29" y="6"/>
                      <a:pt x="29" y="6"/>
                    </a:cubicBezTo>
                    <a:cubicBezTo>
                      <a:pt x="29" y="5"/>
                      <a:pt x="28" y="4"/>
                      <a:pt x="27" y="3"/>
                    </a:cubicBezTo>
                    <a:cubicBezTo>
                      <a:pt x="26" y="2"/>
                      <a:pt x="24" y="1"/>
                      <a:pt x="22" y="1"/>
                    </a:cubicBezTo>
                    <a:cubicBezTo>
                      <a:pt x="22" y="1"/>
                      <a:pt x="22" y="1"/>
                      <a:pt x="22" y="1"/>
                    </a:cubicBezTo>
                    <a:cubicBezTo>
                      <a:pt x="22" y="0"/>
                      <a:pt x="22" y="0"/>
                      <a:pt x="22" y="0"/>
                    </a:cubicBezTo>
                    <a:cubicBezTo>
                      <a:pt x="25" y="0"/>
                      <a:pt x="27" y="1"/>
                      <a:pt x="28" y="2"/>
                    </a:cubicBezTo>
                    <a:cubicBezTo>
                      <a:pt x="29" y="3"/>
                      <a:pt x="30" y="4"/>
                      <a:pt x="30" y="6"/>
                    </a:cubicBezTo>
                    <a:cubicBezTo>
                      <a:pt x="30" y="6"/>
                      <a:pt x="30" y="6"/>
                      <a:pt x="30" y="6"/>
                    </a:cubicBezTo>
                    <a:cubicBezTo>
                      <a:pt x="30" y="8"/>
                      <a:pt x="30" y="9"/>
                      <a:pt x="28" y="10"/>
                    </a:cubicBezTo>
                    <a:cubicBezTo>
                      <a:pt x="28" y="10"/>
                      <a:pt x="28" y="10"/>
                      <a:pt x="28" y="10"/>
                    </a:cubicBezTo>
                    <a:cubicBezTo>
                      <a:pt x="27" y="11"/>
                      <a:pt x="25" y="12"/>
                      <a:pt x="2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81" name="组合 80"/>
          <p:cNvGrpSpPr/>
          <p:nvPr/>
        </p:nvGrpSpPr>
        <p:grpSpPr>
          <a:xfrm>
            <a:off x="722630" y="2032635"/>
            <a:ext cx="2874010" cy="732155"/>
            <a:chOff x="1138" y="3201"/>
            <a:chExt cx="4526" cy="1153"/>
          </a:xfrm>
        </p:grpSpPr>
        <p:sp>
          <p:nvSpPr>
            <p:cNvPr id="34" name="文本框 33"/>
            <p:cNvSpPr txBox="1"/>
            <p:nvPr/>
          </p:nvSpPr>
          <p:spPr>
            <a:xfrm>
              <a:off x="2562" y="3201"/>
              <a:ext cx="3103" cy="662"/>
            </a:xfrm>
            <a:prstGeom prst="rect">
              <a:avLst/>
            </a:prstGeom>
            <a:noFill/>
          </p:spPr>
          <p:txBody>
            <a:bodyPr wrap="none" rtlCol="0">
              <a:spAutoFit/>
            </a:bodyPr>
            <a:lstStyle/>
            <a:p>
              <a:r>
                <a:rPr lang="en-US" altLang="zh-CN" sz="2000" b="1" dirty="0" smtClean="0">
                  <a:solidFill>
                    <a:schemeClr val="accent4"/>
                  </a:solidFill>
                </a:rPr>
                <a:t>personalActivity</a:t>
              </a:r>
              <a:endParaRPr lang="en-US" altLang="zh-CN" sz="2000" b="1" dirty="0" smtClean="0">
                <a:solidFill>
                  <a:schemeClr val="accent4"/>
                </a:solidFill>
              </a:endParaRPr>
            </a:p>
          </p:txBody>
        </p:sp>
        <p:sp>
          <p:nvSpPr>
            <p:cNvPr id="35" name="矩形 34"/>
            <p:cNvSpPr/>
            <p:nvPr/>
          </p:nvSpPr>
          <p:spPr>
            <a:xfrm>
              <a:off x="2697" y="3800"/>
              <a:ext cx="1940" cy="555"/>
            </a:xfrm>
            <a:prstGeom prst="rect">
              <a:avLst/>
            </a:prstGeom>
          </p:spPr>
          <p:txBody>
            <a:bodyPr wrap="square">
              <a:spAutoFit/>
            </a:bodyPr>
            <a:lstStyle/>
            <a:p>
              <a:pPr algn="r"/>
              <a:r>
                <a:rPr lang="zh-CN" altLang="en-US" sz="1600" dirty="0" smtClean="0">
                  <a:solidFill>
                    <a:schemeClr val="bg1"/>
                  </a:solidFill>
                  <a:latin typeface="Segoe UI Semilight" panose="020B0402040204020203" pitchFamily="34" charset="0"/>
                  <a:cs typeface="Segoe UI Semilight" panose="020B0402040204020203" pitchFamily="34" charset="0"/>
                </a:rPr>
                <a:t>模块选择类</a:t>
              </a:r>
              <a:endParaRPr lang="zh-CN" altLang="en-US" sz="1600" dirty="0" smtClean="0">
                <a:solidFill>
                  <a:schemeClr val="bg1"/>
                </a:solidFill>
                <a:latin typeface="Segoe UI Semilight" panose="020B0402040204020203" pitchFamily="34" charset="0"/>
                <a:cs typeface="Segoe UI Semilight" panose="020B0402040204020203" pitchFamily="34" charset="0"/>
              </a:endParaRPr>
            </a:p>
          </p:txBody>
        </p:sp>
        <p:grpSp>
          <p:nvGrpSpPr>
            <p:cNvPr id="3" name="组合 2"/>
            <p:cNvGrpSpPr/>
            <p:nvPr/>
          </p:nvGrpSpPr>
          <p:grpSpPr>
            <a:xfrm>
              <a:off x="1138" y="3214"/>
              <a:ext cx="1140" cy="1140"/>
              <a:chOff x="16294" y="3201"/>
              <a:chExt cx="1140" cy="1140"/>
            </a:xfrm>
          </p:grpSpPr>
          <p:sp>
            <p:nvSpPr>
              <p:cNvPr id="17" name="圆角矩形 16"/>
              <p:cNvSpPr/>
              <p:nvPr/>
            </p:nvSpPr>
            <p:spPr>
              <a:xfrm>
                <a:off x="16294" y="3201"/>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16513" y="3420"/>
                <a:ext cx="704" cy="702"/>
                <a:chOff x="6475413" y="631826"/>
                <a:chExt cx="1298575" cy="1293813"/>
              </a:xfrm>
              <a:solidFill>
                <a:schemeClr val="bg1"/>
              </a:solidFill>
            </p:grpSpPr>
            <p:sp>
              <p:nvSpPr>
                <p:cNvPr id="49"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Oval 277"/>
                <p:cNvSpPr>
                  <a:spLocks noChangeArrowheads="1"/>
                </p:cNvSpPr>
                <p:nvPr/>
              </p:nvSpPr>
              <p:spPr bwMode="auto">
                <a:xfrm>
                  <a:off x="7027863" y="1179513"/>
                  <a:ext cx="198438" cy="198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grpSp>
        <p:nvGrpSpPr>
          <p:cNvPr id="6" name="组合 5"/>
          <p:cNvGrpSpPr/>
          <p:nvPr/>
        </p:nvGrpSpPr>
        <p:grpSpPr>
          <a:xfrm>
            <a:off x="3673475" y="3185795"/>
            <a:ext cx="3290570" cy="1083945"/>
            <a:chOff x="1126" y="5463"/>
            <a:chExt cx="5182" cy="1707"/>
          </a:xfrm>
        </p:grpSpPr>
        <p:sp>
          <p:nvSpPr>
            <p:cNvPr id="38" name="矩形 37"/>
            <p:cNvSpPr/>
            <p:nvPr/>
          </p:nvSpPr>
          <p:spPr>
            <a:xfrm>
              <a:off x="4367" y="5463"/>
              <a:ext cx="1941" cy="1707"/>
            </a:xfrm>
            <a:prstGeom prst="rect">
              <a:avLst/>
            </a:prstGeom>
          </p:spPr>
          <p:txBody>
            <a:bodyPr wrap="square">
              <a:spAutoFit/>
            </a:bodyPr>
            <a:lstStyle/>
            <a:p>
              <a:pPr algn="r"/>
              <a:r>
                <a:rPr lang="zh-CN" altLang="en-US" sz="1600" dirty="0">
                  <a:solidFill>
                    <a:schemeClr val="bg1"/>
                  </a:solidFill>
                  <a:latin typeface="Segoe UI Semilight" panose="020B0402040204020203" pitchFamily="34" charset="0"/>
                  <a:cs typeface="Segoe UI Semilight" panose="020B0402040204020203" pitchFamily="34" charset="0"/>
                </a:rPr>
                <a:t>包含题目，</a:t>
              </a:r>
              <a:r>
                <a:rPr lang="en-US" altLang="zh-CN" sz="1600" dirty="0">
                  <a:solidFill>
                    <a:schemeClr val="bg1"/>
                  </a:solidFill>
                  <a:latin typeface="Segoe UI Semilight" panose="020B0402040204020203" pitchFamily="34" charset="0"/>
                  <a:cs typeface="Segoe UI Semilight" panose="020B0402040204020203" pitchFamily="34" charset="0"/>
                </a:rPr>
                <a:t>path</a:t>
              </a:r>
              <a:r>
                <a:rPr lang="zh-CN" altLang="en-US" sz="1600" dirty="0">
                  <a:solidFill>
                    <a:schemeClr val="bg1"/>
                  </a:solidFill>
                  <a:latin typeface="Segoe UI Semilight" panose="020B0402040204020203" pitchFamily="34" charset="0"/>
                  <a:cs typeface="Segoe UI Semilight" panose="020B0402040204020203" pitchFamily="34" charset="0"/>
                </a:rPr>
                <a:t>类和</a:t>
              </a:r>
              <a:r>
                <a:rPr lang="en-US" altLang="zh-CN" sz="1600" dirty="0">
                  <a:solidFill>
                    <a:schemeClr val="bg1"/>
                  </a:solidFill>
                  <a:latin typeface="Segoe UI Semilight" panose="020B0402040204020203" pitchFamily="34" charset="0"/>
                  <a:cs typeface="Segoe UI Semilight" panose="020B0402040204020203" pitchFamily="34" charset="0"/>
                </a:rPr>
                <a:t>paint</a:t>
              </a:r>
              <a:r>
                <a:rPr lang="zh-CN" altLang="en-US" sz="1600" dirty="0">
                  <a:solidFill>
                    <a:schemeClr val="bg1"/>
                  </a:solidFill>
                  <a:latin typeface="Segoe UI Semilight" panose="020B0402040204020203" pitchFamily="34" charset="0"/>
                  <a:cs typeface="Segoe UI Semilight" panose="020B0402040204020203" pitchFamily="34" charset="0"/>
                </a:rPr>
                <a:t>类，和调色板类</a:t>
              </a:r>
              <a:endParaRPr lang="zh-CN" altLang="en-US" sz="1600" dirty="0">
                <a:solidFill>
                  <a:schemeClr val="bg1"/>
                </a:solidFill>
                <a:latin typeface="Segoe UI Semilight" panose="020B0402040204020203" pitchFamily="34" charset="0"/>
                <a:cs typeface="Segoe UI Semilight" panose="020B0402040204020203" pitchFamily="34" charset="0"/>
              </a:endParaRPr>
            </a:p>
          </p:txBody>
        </p:sp>
        <p:grpSp>
          <p:nvGrpSpPr>
            <p:cNvPr id="5" name="组合 4"/>
            <p:cNvGrpSpPr/>
            <p:nvPr/>
          </p:nvGrpSpPr>
          <p:grpSpPr>
            <a:xfrm>
              <a:off x="1126" y="5746"/>
              <a:ext cx="1140" cy="1140"/>
              <a:chOff x="16294" y="6364"/>
              <a:chExt cx="1140" cy="1140"/>
            </a:xfrm>
          </p:grpSpPr>
          <p:sp>
            <p:nvSpPr>
              <p:cNvPr id="18" name="圆角矩形 17"/>
              <p:cNvSpPr/>
              <p:nvPr/>
            </p:nvSpPr>
            <p:spPr>
              <a:xfrm>
                <a:off x="16294" y="6364"/>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16556" y="6634"/>
                <a:ext cx="617" cy="600"/>
                <a:chOff x="4854143" y="1679574"/>
                <a:chExt cx="354013" cy="344487"/>
              </a:xfrm>
              <a:solidFill>
                <a:schemeClr val="bg1"/>
              </a:solidFill>
            </p:grpSpPr>
            <p:sp>
              <p:nvSpPr>
                <p:cNvPr id="55"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p>
              </p:txBody>
            </p:sp>
            <p:sp>
              <p:nvSpPr>
                <p:cNvPr id="56"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p>
              </p:txBody>
            </p:sp>
            <p:sp>
              <p:nvSpPr>
                <p:cNvPr id="57"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p>
              </p:txBody>
            </p:sp>
          </p:grpSp>
        </p:grpSp>
      </p:grpSp>
      <p:grpSp>
        <p:nvGrpSpPr>
          <p:cNvPr id="7" name="组合 6"/>
          <p:cNvGrpSpPr/>
          <p:nvPr/>
        </p:nvGrpSpPr>
        <p:grpSpPr>
          <a:xfrm>
            <a:off x="728980" y="4810125"/>
            <a:ext cx="2230120" cy="723900"/>
            <a:chOff x="1126" y="5746"/>
            <a:chExt cx="3512" cy="1140"/>
          </a:xfrm>
        </p:grpSpPr>
        <p:sp>
          <p:nvSpPr>
            <p:cNvPr id="8" name="矩形 7"/>
            <p:cNvSpPr/>
            <p:nvPr/>
          </p:nvSpPr>
          <p:spPr>
            <a:xfrm>
              <a:off x="2697" y="6135"/>
              <a:ext cx="1941" cy="555"/>
            </a:xfrm>
            <a:prstGeom prst="rect">
              <a:avLst/>
            </a:prstGeom>
          </p:spPr>
          <p:txBody>
            <a:bodyPr wrap="square">
              <a:spAutoFit/>
            </a:bodyPr>
            <a:p>
              <a:pPr algn="r"/>
              <a:r>
                <a:rPr lang="zh-CN" altLang="en-US" sz="1600" dirty="0">
                  <a:solidFill>
                    <a:schemeClr val="bg1"/>
                  </a:solidFill>
                  <a:latin typeface="Segoe UI Semilight" panose="020B0402040204020203" pitchFamily="34" charset="0"/>
                  <a:cs typeface="Segoe UI Semilight" panose="020B0402040204020203" pitchFamily="34" charset="0"/>
                </a:rPr>
                <a:t>账本界面类</a:t>
              </a:r>
              <a:endParaRPr lang="zh-CN" altLang="en-US" sz="1600" dirty="0">
                <a:solidFill>
                  <a:schemeClr val="bg1"/>
                </a:solidFill>
                <a:latin typeface="Segoe UI Semilight" panose="020B0402040204020203" pitchFamily="34" charset="0"/>
                <a:cs typeface="Segoe UI Semilight" panose="020B0402040204020203" pitchFamily="34" charset="0"/>
              </a:endParaRPr>
            </a:p>
          </p:txBody>
        </p:sp>
        <p:grpSp>
          <p:nvGrpSpPr>
            <p:cNvPr id="9" name="组合 8"/>
            <p:cNvGrpSpPr/>
            <p:nvPr/>
          </p:nvGrpSpPr>
          <p:grpSpPr>
            <a:xfrm>
              <a:off x="1126" y="5746"/>
              <a:ext cx="1140" cy="1140"/>
              <a:chOff x="16294" y="6364"/>
              <a:chExt cx="1140" cy="1140"/>
            </a:xfrm>
          </p:grpSpPr>
          <p:sp>
            <p:nvSpPr>
              <p:cNvPr id="10" name="圆角矩形 9"/>
              <p:cNvSpPr/>
              <p:nvPr/>
            </p:nvSpPr>
            <p:spPr>
              <a:xfrm>
                <a:off x="16294" y="6364"/>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 name="组合 10"/>
              <p:cNvGrpSpPr/>
              <p:nvPr/>
            </p:nvGrpSpPr>
            <p:grpSpPr>
              <a:xfrm>
                <a:off x="16556" y="6634"/>
                <a:ext cx="617" cy="600"/>
                <a:chOff x="4854143" y="1679574"/>
                <a:chExt cx="354013" cy="344487"/>
              </a:xfrm>
              <a:solidFill>
                <a:schemeClr val="bg1"/>
              </a:solidFill>
            </p:grpSpPr>
            <p:sp>
              <p:nvSpPr>
                <p:cNvPr id="12"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3"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5"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grpSp>
        </p:grpSp>
      </p:grpSp>
      <p:sp>
        <p:nvSpPr>
          <p:cNvPr id="19" name="文本框 18"/>
          <p:cNvSpPr txBox="1"/>
          <p:nvPr/>
        </p:nvSpPr>
        <p:spPr>
          <a:xfrm>
            <a:off x="1605069" y="4636827"/>
            <a:ext cx="1658620" cy="420370"/>
          </a:xfrm>
          <a:prstGeom prst="rect">
            <a:avLst/>
          </a:prstGeom>
          <a:noFill/>
        </p:spPr>
        <p:txBody>
          <a:bodyPr wrap="none" rtlCol="0">
            <a:spAutoFit/>
          </a:bodyPr>
          <a:p>
            <a:r>
              <a:rPr lang="en-US" altLang="zh-CN" sz="2000" b="1" dirty="0">
                <a:solidFill>
                  <a:schemeClr val="accent4"/>
                </a:solidFill>
              </a:rPr>
              <a:t>checkActivity</a:t>
            </a:r>
            <a:endParaRPr lang="en-US" altLang="zh-CN" sz="2000" b="1" dirty="0">
              <a:solidFill>
                <a:schemeClr val="accent4"/>
              </a:solidFill>
            </a:endParaRPr>
          </a:p>
        </p:txBody>
      </p:sp>
      <p:grpSp>
        <p:nvGrpSpPr>
          <p:cNvPr id="21" name="组合 20"/>
          <p:cNvGrpSpPr/>
          <p:nvPr/>
        </p:nvGrpSpPr>
        <p:grpSpPr>
          <a:xfrm>
            <a:off x="3712210" y="725170"/>
            <a:ext cx="1906270" cy="723900"/>
            <a:chOff x="1084" y="1905"/>
            <a:chExt cx="3002" cy="1140"/>
          </a:xfrm>
        </p:grpSpPr>
        <p:sp>
          <p:nvSpPr>
            <p:cNvPr id="22" name="文本框 21"/>
            <p:cNvSpPr txBox="1"/>
            <p:nvPr/>
          </p:nvSpPr>
          <p:spPr>
            <a:xfrm>
              <a:off x="2617" y="1976"/>
              <a:ext cx="1469" cy="662"/>
            </a:xfrm>
            <a:prstGeom prst="rect">
              <a:avLst/>
            </a:prstGeom>
            <a:noFill/>
          </p:spPr>
          <p:txBody>
            <a:bodyPr wrap="none" rtlCol="0">
              <a:spAutoFit/>
            </a:bodyPr>
            <a:p>
              <a:r>
                <a:rPr lang="en-US" altLang="zh-CN" sz="2000" b="1" dirty="0" smtClean="0">
                  <a:solidFill>
                    <a:schemeClr val="accent4"/>
                  </a:solidFill>
                </a:rPr>
                <a:t>user</a:t>
              </a:r>
              <a:r>
                <a:rPr lang="zh-CN" altLang="en-US" sz="2000" b="1" dirty="0" smtClean="0">
                  <a:solidFill>
                    <a:schemeClr val="accent4"/>
                  </a:solidFill>
                </a:rPr>
                <a:t>类</a:t>
              </a:r>
              <a:endParaRPr lang="zh-CN" altLang="en-US" sz="2000" b="1" dirty="0" smtClean="0">
                <a:solidFill>
                  <a:schemeClr val="accent4"/>
                </a:solidFill>
              </a:endParaRPr>
            </a:p>
          </p:txBody>
        </p:sp>
        <p:grpSp>
          <p:nvGrpSpPr>
            <p:cNvPr id="23" name="组合 22"/>
            <p:cNvGrpSpPr/>
            <p:nvPr/>
          </p:nvGrpSpPr>
          <p:grpSpPr>
            <a:xfrm>
              <a:off x="1084" y="1905"/>
              <a:ext cx="1140" cy="1140"/>
              <a:chOff x="1765" y="3201"/>
              <a:chExt cx="1140" cy="1140"/>
            </a:xfrm>
          </p:grpSpPr>
          <p:sp>
            <p:nvSpPr>
              <p:cNvPr id="24" name="圆角矩形 23"/>
              <p:cNvSpPr/>
              <p:nvPr/>
            </p:nvSpPr>
            <p:spPr>
              <a:xfrm>
                <a:off x="1765" y="3201"/>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5" name="组合 24"/>
              <p:cNvGrpSpPr/>
              <p:nvPr/>
            </p:nvGrpSpPr>
            <p:grpSpPr>
              <a:xfrm>
                <a:off x="2016" y="3523"/>
                <a:ext cx="673" cy="599"/>
                <a:chOff x="6699251" y="2735260"/>
                <a:chExt cx="404809" cy="360362"/>
              </a:xfrm>
            </p:grpSpPr>
            <p:sp>
              <p:nvSpPr>
                <p:cNvPr id="58" name="Freeform 27"/>
                <p:cNvSpPr/>
                <p:nvPr/>
              </p:nvSpPr>
              <p:spPr bwMode="auto">
                <a:xfrm>
                  <a:off x="6980235" y="2746370"/>
                  <a:ext cx="123825" cy="338136"/>
                </a:xfrm>
                <a:custGeom>
                  <a:avLst/>
                  <a:gdLst>
                    <a:gd name="T0" fmla="*/ 9 w 11"/>
                    <a:gd name="T1" fmla="*/ 15 h 30"/>
                    <a:gd name="T2" fmla="*/ 1 w 11"/>
                    <a:gd name="T3" fmla="*/ 1 h 30"/>
                    <a:gd name="T4" fmla="*/ 2 w 11"/>
                    <a:gd name="T5" fmla="*/ 0 h 30"/>
                    <a:gd name="T6" fmla="*/ 11 w 11"/>
                    <a:gd name="T7" fmla="*/ 15 h 30"/>
                    <a:gd name="T8" fmla="*/ 1 w 11"/>
                    <a:gd name="T9" fmla="*/ 30 h 30"/>
                    <a:gd name="T10" fmla="*/ 0 w 11"/>
                    <a:gd name="T11" fmla="*/ 28 h 30"/>
                    <a:gd name="T12" fmla="*/ 9 w 11"/>
                    <a:gd name="T13" fmla="*/ 15 h 30"/>
                  </a:gdLst>
                  <a:ahLst/>
                  <a:cxnLst>
                    <a:cxn ang="0">
                      <a:pos x="T0" y="T1"/>
                    </a:cxn>
                    <a:cxn ang="0">
                      <a:pos x="T2" y="T3"/>
                    </a:cxn>
                    <a:cxn ang="0">
                      <a:pos x="T4" y="T5"/>
                    </a:cxn>
                    <a:cxn ang="0">
                      <a:pos x="T6" y="T7"/>
                    </a:cxn>
                    <a:cxn ang="0">
                      <a:pos x="T8" y="T9"/>
                    </a:cxn>
                    <a:cxn ang="0">
                      <a:pos x="T10" y="T11"/>
                    </a:cxn>
                    <a:cxn ang="0">
                      <a:pos x="T12" y="T13"/>
                    </a:cxn>
                  </a:cxnLst>
                  <a:rect l="0" t="0" r="r" b="b"/>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solidFill>
                  <a:schemeClr val="bg1"/>
                </a:solidFill>
                <a:ln>
                  <a:noFill/>
                </a:ln>
              </p:spPr>
              <p:txBody>
                <a:bodyPr vert="horz" wrap="square" lIns="91440" tIns="45720" rIns="91440" bIns="45720" numCol="1" anchor="t" anchorCtr="0" compatLnSpc="1"/>
                <a:p>
                  <a:endParaRPr lang="zh-CN" altLang="en-US"/>
                </a:p>
              </p:txBody>
            </p:sp>
            <p:sp>
              <p:nvSpPr>
                <p:cNvPr id="59" name="Freeform 28"/>
                <p:cNvSpPr/>
                <p:nvPr/>
              </p:nvSpPr>
              <p:spPr bwMode="auto">
                <a:xfrm>
                  <a:off x="6946901" y="2768595"/>
                  <a:ext cx="101600" cy="282575"/>
                </a:xfrm>
                <a:custGeom>
                  <a:avLst/>
                  <a:gdLst>
                    <a:gd name="T0" fmla="*/ 7 w 9"/>
                    <a:gd name="T1" fmla="*/ 13 h 25"/>
                    <a:gd name="T2" fmla="*/ 0 w 9"/>
                    <a:gd name="T3" fmla="*/ 2 h 25"/>
                    <a:gd name="T4" fmla="*/ 1 w 9"/>
                    <a:gd name="T5" fmla="*/ 0 h 25"/>
                    <a:gd name="T6" fmla="*/ 9 w 9"/>
                    <a:gd name="T7" fmla="*/ 13 h 25"/>
                    <a:gd name="T8" fmla="*/ 1 w 9"/>
                    <a:gd name="T9" fmla="*/ 25 h 25"/>
                    <a:gd name="T10" fmla="*/ 0 w 9"/>
                    <a:gd name="T11" fmla="*/ 23 h 25"/>
                    <a:gd name="T12" fmla="*/ 7 w 9"/>
                    <a:gd name="T13" fmla="*/ 13 h 25"/>
                  </a:gdLst>
                  <a:ahLst/>
                  <a:cxnLst>
                    <a:cxn ang="0">
                      <a:pos x="T0" y="T1"/>
                    </a:cxn>
                    <a:cxn ang="0">
                      <a:pos x="T2" y="T3"/>
                    </a:cxn>
                    <a:cxn ang="0">
                      <a:pos x="T4" y="T5"/>
                    </a:cxn>
                    <a:cxn ang="0">
                      <a:pos x="T6" y="T7"/>
                    </a:cxn>
                    <a:cxn ang="0">
                      <a:pos x="T8" y="T9"/>
                    </a:cxn>
                    <a:cxn ang="0">
                      <a:pos x="T10" y="T11"/>
                    </a:cxn>
                    <a:cxn ang="0">
                      <a:pos x="T12" y="T13"/>
                    </a:cxn>
                  </a:cxnLst>
                  <a:rect l="0" t="0" r="r" b="b"/>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solidFill>
                  <a:schemeClr val="bg1"/>
                </a:solidFill>
                <a:ln>
                  <a:noFill/>
                </a:ln>
              </p:spPr>
              <p:txBody>
                <a:bodyPr vert="horz" wrap="square" lIns="91440" tIns="45720" rIns="91440" bIns="45720" numCol="1" anchor="t" anchorCtr="0" compatLnSpc="1"/>
                <a:p>
                  <a:endParaRPr lang="zh-CN" altLang="en-US"/>
                </a:p>
              </p:txBody>
            </p:sp>
            <p:sp>
              <p:nvSpPr>
                <p:cNvPr id="60" name="Freeform 29"/>
                <p:cNvSpPr/>
                <p:nvPr/>
              </p:nvSpPr>
              <p:spPr bwMode="auto">
                <a:xfrm>
                  <a:off x="6789739" y="2735260"/>
                  <a:ext cx="123825" cy="360362"/>
                </a:xfrm>
                <a:custGeom>
                  <a:avLst/>
                  <a:gdLst>
                    <a:gd name="T0" fmla="*/ 0 w 78"/>
                    <a:gd name="T1" fmla="*/ 64 h 227"/>
                    <a:gd name="T2" fmla="*/ 0 w 78"/>
                    <a:gd name="T3" fmla="*/ 156 h 227"/>
                    <a:gd name="T4" fmla="*/ 49 w 78"/>
                    <a:gd name="T5" fmla="*/ 199 h 227"/>
                    <a:gd name="T6" fmla="*/ 49 w 78"/>
                    <a:gd name="T7" fmla="*/ 114 h 227"/>
                    <a:gd name="T8" fmla="*/ 56 w 78"/>
                    <a:gd name="T9" fmla="*/ 114 h 227"/>
                    <a:gd name="T10" fmla="*/ 56 w 78"/>
                    <a:gd name="T11" fmla="*/ 206 h 227"/>
                    <a:gd name="T12" fmla="*/ 78 w 78"/>
                    <a:gd name="T13" fmla="*/ 227 h 227"/>
                    <a:gd name="T14" fmla="*/ 78 w 78"/>
                    <a:gd name="T15" fmla="*/ 0 h 227"/>
                    <a:gd name="T16" fmla="*/ 0 w 78"/>
                    <a:gd name="T17" fmla="*/ 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solidFill>
                  <a:schemeClr val="bg1"/>
                </a:solidFill>
                <a:ln>
                  <a:noFill/>
                </a:ln>
              </p:spPr>
              <p:txBody>
                <a:bodyPr vert="horz" wrap="square" lIns="91440" tIns="45720" rIns="91440" bIns="45720" numCol="1" anchor="t" anchorCtr="0" compatLnSpc="1"/>
                <a:p>
                  <a:endParaRPr lang="zh-CN" altLang="en-US"/>
                </a:p>
              </p:txBody>
            </p:sp>
            <p:sp>
              <p:nvSpPr>
                <p:cNvPr id="61" name="Freeform 30"/>
                <p:cNvSpPr/>
                <p:nvPr/>
              </p:nvSpPr>
              <p:spPr bwMode="auto">
                <a:xfrm>
                  <a:off x="6699251" y="2847975"/>
                  <a:ext cx="66675" cy="134937"/>
                </a:xfrm>
                <a:custGeom>
                  <a:avLst/>
                  <a:gdLst>
                    <a:gd name="T0" fmla="*/ 0 w 42"/>
                    <a:gd name="T1" fmla="*/ 0 h 85"/>
                    <a:gd name="T2" fmla="*/ 0 w 42"/>
                    <a:gd name="T3" fmla="*/ 85 h 85"/>
                    <a:gd name="T4" fmla="*/ 28 w 42"/>
                    <a:gd name="T5" fmla="*/ 85 h 85"/>
                    <a:gd name="T6" fmla="*/ 28 w 42"/>
                    <a:gd name="T7" fmla="*/ 35 h 85"/>
                    <a:gd name="T8" fmla="*/ 35 w 42"/>
                    <a:gd name="T9" fmla="*/ 35 h 85"/>
                    <a:gd name="T10" fmla="*/ 35 w 42"/>
                    <a:gd name="T11" fmla="*/ 85 h 85"/>
                    <a:gd name="T12" fmla="*/ 42 w 42"/>
                    <a:gd name="T13" fmla="*/ 85 h 85"/>
                    <a:gd name="T14" fmla="*/ 42 w 42"/>
                    <a:gd name="T15" fmla="*/ 0 h 85"/>
                    <a:gd name="T16" fmla="*/ 0 w 42"/>
                    <a:gd name="T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85">
                      <a:moveTo>
                        <a:pt x="0" y="0"/>
                      </a:moveTo>
                      <a:lnTo>
                        <a:pt x="0" y="85"/>
                      </a:lnTo>
                      <a:lnTo>
                        <a:pt x="28" y="85"/>
                      </a:lnTo>
                      <a:lnTo>
                        <a:pt x="28" y="35"/>
                      </a:lnTo>
                      <a:lnTo>
                        <a:pt x="35" y="35"/>
                      </a:lnTo>
                      <a:lnTo>
                        <a:pt x="35" y="85"/>
                      </a:lnTo>
                      <a:lnTo>
                        <a:pt x="42" y="85"/>
                      </a:lnTo>
                      <a:lnTo>
                        <a:pt x="42" y="0"/>
                      </a:lnTo>
                      <a:lnTo>
                        <a:pt x="0" y="0"/>
                      </a:lnTo>
                      <a:close/>
                    </a:path>
                  </a:pathLst>
                </a:custGeom>
                <a:solidFill>
                  <a:schemeClr val="bg1"/>
                </a:solidFill>
                <a:ln>
                  <a:noFill/>
                </a:ln>
              </p:spPr>
              <p:txBody>
                <a:bodyPr vert="horz" wrap="square" lIns="91440" tIns="45720" rIns="91440" bIns="45720" numCol="1" anchor="t" anchorCtr="0" compatLnSpc="1"/>
                <a:p>
                  <a:endParaRPr lang="zh-CN" altLang="en-US"/>
                </a:p>
              </p:txBody>
            </p:sp>
          </p:grpSp>
        </p:grpSp>
      </p:grpSp>
      <p:sp>
        <p:nvSpPr>
          <p:cNvPr id="80" name="矩形 79"/>
          <p:cNvSpPr/>
          <p:nvPr/>
        </p:nvSpPr>
        <p:spPr>
          <a:xfrm>
            <a:off x="5618480" y="770255"/>
            <a:ext cx="2771775" cy="596265"/>
          </a:xfrm>
          <a:prstGeom prst="rect">
            <a:avLst/>
          </a:prstGeom>
        </p:spPr>
        <p:txBody>
          <a:bodyPr wrap="square">
            <a:spAutoFit/>
          </a:bodyPr>
          <a:p>
            <a:r>
              <a:rPr lang="zh-CN" altLang="en-US" sz="1600" dirty="0" smtClean="0">
                <a:solidFill>
                  <a:schemeClr val="bg1"/>
                </a:solidFill>
                <a:latin typeface="Segoe UI Semilight" panose="020B0402040204020203" pitchFamily="34" charset="0"/>
                <a:cs typeface="Segoe UI Semilight" panose="020B0402040204020203" pitchFamily="34" charset="0"/>
              </a:rPr>
              <a:t>用户类包括用户名和密码两个属性</a:t>
            </a:r>
            <a:endParaRPr lang="zh-CN" altLang="en-US" sz="1600" dirty="0" smtClean="0">
              <a:solidFill>
                <a:schemeClr val="bg1"/>
              </a:solidFill>
              <a:latin typeface="Segoe UI Semilight" panose="020B0402040204020203" pitchFamily="34" charset="0"/>
              <a:cs typeface="Segoe UI Semilight" panose="020B0402040204020203" pitchFamily="34" charset="0"/>
            </a:endParaRPr>
          </a:p>
        </p:txBody>
      </p:sp>
      <p:grpSp>
        <p:nvGrpSpPr>
          <p:cNvPr id="82" name="组合 81"/>
          <p:cNvGrpSpPr/>
          <p:nvPr/>
        </p:nvGrpSpPr>
        <p:grpSpPr>
          <a:xfrm>
            <a:off x="3724275" y="2113280"/>
            <a:ext cx="3296285" cy="979170"/>
            <a:chOff x="1138" y="3201"/>
            <a:chExt cx="5191" cy="1542"/>
          </a:xfrm>
        </p:grpSpPr>
        <p:sp>
          <p:nvSpPr>
            <p:cNvPr id="83" name="文本框 82"/>
            <p:cNvSpPr txBox="1"/>
            <p:nvPr/>
          </p:nvSpPr>
          <p:spPr>
            <a:xfrm>
              <a:off x="2562" y="3201"/>
              <a:ext cx="1559" cy="662"/>
            </a:xfrm>
            <a:prstGeom prst="rect">
              <a:avLst/>
            </a:prstGeom>
            <a:noFill/>
          </p:spPr>
          <p:txBody>
            <a:bodyPr wrap="none" rtlCol="0">
              <a:spAutoFit/>
            </a:bodyPr>
            <a:p>
              <a:r>
                <a:rPr lang="en-US" altLang="zh-CN" sz="2000" b="1" dirty="0" smtClean="0">
                  <a:solidFill>
                    <a:schemeClr val="accent4"/>
                  </a:solidFill>
                </a:rPr>
                <a:t>diary</a:t>
              </a:r>
              <a:r>
                <a:rPr lang="zh-CN" altLang="en-US" sz="2000" b="1" dirty="0" smtClean="0">
                  <a:solidFill>
                    <a:schemeClr val="accent4"/>
                  </a:solidFill>
                </a:rPr>
                <a:t>类</a:t>
              </a:r>
              <a:endParaRPr lang="zh-CN" altLang="en-US" sz="2000" b="1" dirty="0" smtClean="0">
                <a:solidFill>
                  <a:schemeClr val="accent4"/>
                </a:solidFill>
              </a:endParaRPr>
            </a:p>
          </p:txBody>
        </p:sp>
        <p:sp>
          <p:nvSpPr>
            <p:cNvPr id="84" name="矩形 83"/>
            <p:cNvSpPr/>
            <p:nvPr/>
          </p:nvSpPr>
          <p:spPr>
            <a:xfrm>
              <a:off x="4389" y="3420"/>
              <a:ext cx="1940" cy="1323"/>
            </a:xfrm>
            <a:prstGeom prst="rect">
              <a:avLst/>
            </a:prstGeom>
          </p:spPr>
          <p:txBody>
            <a:bodyPr wrap="square">
              <a:spAutoFit/>
            </a:bodyPr>
            <a:p>
              <a:pPr algn="r"/>
              <a:r>
                <a:rPr lang="zh-CN" altLang="en-US" sz="1600" dirty="0" smtClean="0">
                  <a:solidFill>
                    <a:schemeClr val="bg1"/>
                  </a:solidFill>
                  <a:latin typeface="Segoe UI Semilight" panose="020B0402040204020203" pitchFamily="34" charset="0"/>
                  <a:cs typeface="Segoe UI Semilight" panose="020B0402040204020203" pitchFamily="34" charset="0"/>
                </a:rPr>
                <a:t>包含题目、有文本、照片、视频</a:t>
              </a:r>
              <a:endParaRPr lang="zh-CN" altLang="en-US" sz="1600" dirty="0" smtClean="0">
                <a:solidFill>
                  <a:schemeClr val="bg1"/>
                </a:solidFill>
                <a:latin typeface="Segoe UI Semilight" panose="020B0402040204020203" pitchFamily="34" charset="0"/>
                <a:cs typeface="Segoe UI Semilight" panose="020B0402040204020203" pitchFamily="34" charset="0"/>
              </a:endParaRPr>
            </a:p>
          </p:txBody>
        </p:sp>
        <p:grpSp>
          <p:nvGrpSpPr>
            <p:cNvPr id="85" name="组合 84"/>
            <p:cNvGrpSpPr/>
            <p:nvPr/>
          </p:nvGrpSpPr>
          <p:grpSpPr>
            <a:xfrm>
              <a:off x="1138" y="3214"/>
              <a:ext cx="1140" cy="1140"/>
              <a:chOff x="16294" y="3201"/>
              <a:chExt cx="1140" cy="1140"/>
            </a:xfrm>
          </p:grpSpPr>
          <p:sp>
            <p:nvSpPr>
              <p:cNvPr id="86" name="圆角矩形 85"/>
              <p:cNvSpPr/>
              <p:nvPr/>
            </p:nvSpPr>
            <p:spPr>
              <a:xfrm>
                <a:off x="16294" y="3201"/>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87" name="组合 86"/>
              <p:cNvGrpSpPr/>
              <p:nvPr/>
            </p:nvGrpSpPr>
            <p:grpSpPr>
              <a:xfrm>
                <a:off x="16513" y="3420"/>
                <a:ext cx="704" cy="702"/>
                <a:chOff x="6475413" y="631826"/>
                <a:chExt cx="1298575" cy="1293813"/>
              </a:xfrm>
              <a:solidFill>
                <a:schemeClr val="bg1"/>
              </a:solidFill>
            </p:grpSpPr>
            <p:sp>
              <p:nvSpPr>
                <p:cNvPr id="88"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89"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90"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91"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92" name="Oval 277"/>
                <p:cNvSpPr>
                  <a:spLocks noChangeArrowheads="1"/>
                </p:cNvSpPr>
                <p:nvPr/>
              </p:nvSpPr>
              <p:spPr bwMode="auto">
                <a:xfrm>
                  <a:off x="7027863" y="1179513"/>
                  <a:ext cx="198438" cy="198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grpSp>
      <p:grpSp>
        <p:nvGrpSpPr>
          <p:cNvPr id="94" name="组合 93"/>
          <p:cNvGrpSpPr/>
          <p:nvPr/>
        </p:nvGrpSpPr>
        <p:grpSpPr>
          <a:xfrm>
            <a:off x="7388860" y="1794510"/>
            <a:ext cx="1543685" cy="543560"/>
            <a:chOff x="1138" y="3201"/>
            <a:chExt cx="3540" cy="1153"/>
          </a:xfrm>
        </p:grpSpPr>
        <p:sp>
          <p:nvSpPr>
            <p:cNvPr id="95" name="文本框 94"/>
            <p:cNvSpPr txBox="1"/>
            <p:nvPr/>
          </p:nvSpPr>
          <p:spPr>
            <a:xfrm>
              <a:off x="2562" y="3201"/>
              <a:ext cx="2116" cy="816"/>
            </a:xfrm>
            <a:prstGeom prst="rect">
              <a:avLst/>
            </a:prstGeom>
            <a:noFill/>
          </p:spPr>
          <p:txBody>
            <a:bodyPr wrap="square" rtlCol="0">
              <a:spAutoFit/>
            </a:bodyPr>
            <a:p>
              <a:r>
                <a:rPr lang="zh-CN" altLang="en-US" b="1" dirty="0" smtClean="0">
                  <a:solidFill>
                    <a:schemeClr val="accent4"/>
                  </a:solidFill>
                </a:rPr>
                <a:t>视频类</a:t>
              </a:r>
              <a:endParaRPr lang="zh-CN" altLang="en-US" b="1" dirty="0" smtClean="0">
                <a:solidFill>
                  <a:schemeClr val="accent4"/>
                </a:solidFill>
              </a:endParaRPr>
            </a:p>
          </p:txBody>
        </p:sp>
        <p:grpSp>
          <p:nvGrpSpPr>
            <p:cNvPr id="97" name="组合 96"/>
            <p:cNvGrpSpPr/>
            <p:nvPr/>
          </p:nvGrpSpPr>
          <p:grpSpPr>
            <a:xfrm>
              <a:off x="1138" y="3214"/>
              <a:ext cx="1140" cy="1140"/>
              <a:chOff x="16294" y="3201"/>
              <a:chExt cx="1140" cy="1140"/>
            </a:xfrm>
          </p:grpSpPr>
          <p:sp>
            <p:nvSpPr>
              <p:cNvPr id="98" name="圆角矩形 97"/>
              <p:cNvSpPr/>
              <p:nvPr/>
            </p:nvSpPr>
            <p:spPr>
              <a:xfrm>
                <a:off x="16294" y="3201"/>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9" name="组合 98"/>
              <p:cNvGrpSpPr/>
              <p:nvPr/>
            </p:nvGrpSpPr>
            <p:grpSpPr>
              <a:xfrm>
                <a:off x="16513" y="3420"/>
                <a:ext cx="704" cy="702"/>
                <a:chOff x="6475413" y="631826"/>
                <a:chExt cx="1298575" cy="1293813"/>
              </a:xfrm>
              <a:solidFill>
                <a:schemeClr val="bg1"/>
              </a:solidFill>
            </p:grpSpPr>
            <p:sp>
              <p:nvSpPr>
                <p:cNvPr id="100"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1"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2"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3"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4" name="Oval 277"/>
                <p:cNvSpPr>
                  <a:spLocks noChangeArrowheads="1"/>
                </p:cNvSpPr>
                <p:nvPr/>
              </p:nvSpPr>
              <p:spPr bwMode="auto">
                <a:xfrm>
                  <a:off x="7027863" y="1179513"/>
                  <a:ext cx="198438" cy="198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grpSp>
      <p:grpSp>
        <p:nvGrpSpPr>
          <p:cNvPr id="105" name="组合 104"/>
          <p:cNvGrpSpPr/>
          <p:nvPr/>
        </p:nvGrpSpPr>
        <p:grpSpPr>
          <a:xfrm>
            <a:off x="7382510" y="2479675"/>
            <a:ext cx="1692700" cy="476885"/>
            <a:chOff x="1138" y="3201"/>
            <a:chExt cx="3629" cy="1153"/>
          </a:xfrm>
        </p:grpSpPr>
        <p:sp>
          <p:nvSpPr>
            <p:cNvPr id="106" name="文本框 105"/>
            <p:cNvSpPr txBox="1"/>
            <p:nvPr/>
          </p:nvSpPr>
          <p:spPr>
            <a:xfrm>
              <a:off x="2562" y="3201"/>
              <a:ext cx="2205" cy="930"/>
            </a:xfrm>
            <a:prstGeom prst="rect">
              <a:avLst/>
            </a:prstGeom>
            <a:noFill/>
          </p:spPr>
          <p:txBody>
            <a:bodyPr wrap="square" rtlCol="0">
              <a:spAutoFit/>
            </a:bodyPr>
            <a:p>
              <a:r>
                <a:rPr lang="zh-CN" altLang="en-US" b="1" dirty="0" smtClean="0">
                  <a:solidFill>
                    <a:schemeClr val="accent4"/>
                  </a:solidFill>
                </a:rPr>
                <a:t>图片类</a:t>
              </a:r>
              <a:endParaRPr lang="zh-CN" altLang="en-US" b="1" dirty="0" smtClean="0">
                <a:solidFill>
                  <a:schemeClr val="accent4"/>
                </a:solidFill>
              </a:endParaRPr>
            </a:p>
          </p:txBody>
        </p:sp>
        <p:grpSp>
          <p:nvGrpSpPr>
            <p:cNvPr id="108" name="组合 107"/>
            <p:cNvGrpSpPr/>
            <p:nvPr/>
          </p:nvGrpSpPr>
          <p:grpSpPr>
            <a:xfrm>
              <a:off x="1138" y="3214"/>
              <a:ext cx="1140" cy="1140"/>
              <a:chOff x="16294" y="3201"/>
              <a:chExt cx="1140" cy="1140"/>
            </a:xfrm>
          </p:grpSpPr>
          <p:sp>
            <p:nvSpPr>
              <p:cNvPr id="109" name="圆角矩形 108"/>
              <p:cNvSpPr/>
              <p:nvPr/>
            </p:nvSpPr>
            <p:spPr>
              <a:xfrm>
                <a:off x="16294" y="3201"/>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10" name="组合 109"/>
              <p:cNvGrpSpPr/>
              <p:nvPr/>
            </p:nvGrpSpPr>
            <p:grpSpPr>
              <a:xfrm>
                <a:off x="16513" y="3420"/>
                <a:ext cx="704" cy="702"/>
                <a:chOff x="6475413" y="631826"/>
                <a:chExt cx="1298575" cy="1293813"/>
              </a:xfrm>
              <a:solidFill>
                <a:schemeClr val="bg1"/>
              </a:solidFill>
            </p:grpSpPr>
            <p:sp>
              <p:nvSpPr>
                <p:cNvPr id="111"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12"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13"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14"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15" name="Oval 277"/>
                <p:cNvSpPr>
                  <a:spLocks noChangeArrowheads="1"/>
                </p:cNvSpPr>
                <p:nvPr/>
              </p:nvSpPr>
              <p:spPr bwMode="auto">
                <a:xfrm>
                  <a:off x="7027863" y="1179513"/>
                  <a:ext cx="198438" cy="198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grpSp>
      </p:grpSp>
      <p:sp>
        <p:nvSpPr>
          <p:cNvPr id="116" name="文本框 115"/>
          <p:cNvSpPr txBox="1"/>
          <p:nvPr/>
        </p:nvSpPr>
        <p:spPr>
          <a:xfrm>
            <a:off x="4656879" y="3315392"/>
            <a:ext cx="989965" cy="420370"/>
          </a:xfrm>
          <a:prstGeom prst="rect">
            <a:avLst/>
          </a:prstGeom>
          <a:noFill/>
        </p:spPr>
        <p:txBody>
          <a:bodyPr wrap="none" rtlCol="0">
            <a:spAutoFit/>
          </a:bodyPr>
          <a:p>
            <a:r>
              <a:rPr lang="en-US" altLang="zh-CN" sz="2000" b="1" dirty="0">
                <a:solidFill>
                  <a:schemeClr val="accent4"/>
                </a:solidFill>
              </a:rPr>
              <a:t>paint</a:t>
            </a:r>
            <a:r>
              <a:rPr lang="zh-CN" altLang="en-US" sz="2000" b="1" dirty="0">
                <a:solidFill>
                  <a:schemeClr val="accent4"/>
                </a:solidFill>
              </a:rPr>
              <a:t>类</a:t>
            </a:r>
            <a:endParaRPr lang="zh-CN" altLang="en-US" sz="2000" b="1" dirty="0">
              <a:solidFill>
                <a:schemeClr val="accent4"/>
              </a:solidFill>
            </a:endParaRPr>
          </a:p>
        </p:txBody>
      </p:sp>
      <p:grpSp>
        <p:nvGrpSpPr>
          <p:cNvPr id="117" name="组合 116"/>
          <p:cNvGrpSpPr/>
          <p:nvPr/>
        </p:nvGrpSpPr>
        <p:grpSpPr>
          <a:xfrm>
            <a:off x="729615" y="3804920"/>
            <a:ext cx="2229485" cy="723900"/>
            <a:chOff x="1126" y="5746"/>
            <a:chExt cx="3511" cy="1140"/>
          </a:xfrm>
        </p:grpSpPr>
        <p:sp>
          <p:nvSpPr>
            <p:cNvPr id="118" name="矩形 117"/>
            <p:cNvSpPr/>
            <p:nvPr/>
          </p:nvSpPr>
          <p:spPr>
            <a:xfrm>
              <a:off x="2697" y="6135"/>
              <a:ext cx="1941" cy="555"/>
            </a:xfrm>
            <a:prstGeom prst="rect">
              <a:avLst/>
            </a:prstGeom>
          </p:spPr>
          <p:txBody>
            <a:bodyPr wrap="square">
              <a:spAutoFit/>
            </a:bodyPr>
            <a:p>
              <a:pPr algn="r"/>
              <a:r>
                <a:rPr lang="zh-CN" altLang="en-US" sz="1600" dirty="0">
                  <a:solidFill>
                    <a:schemeClr val="bg1"/>
                  </a:solidFill>
                  <a:latin typeface="Segoe UI Semilight" panose="020B0402040204020203" pitchFamily="34" charset="0"/>
                  <a:cs typeface="Segoe UI Semilight" panose="020B0402040204020203" pitchFamily="34" charset="0"/>
                </a:rPr>
                <a:t>画板界面类</a:t>
              </a:r>
              <a:endParaRPr lang="zh-CN" altLang="en-US" sz="1600" dirty="0">
                <a:solidFill>
                  <a:schemeClr val="bg1"/>
                </a:solidFill>
                <a:latin typeface="Segoe UI Semilight" panose="020B0402040204020203" pitchFamily="34" charset="0"/>
                <a:cs typeface="Segoe UI Semilight" panose="020B0402040204020203" pitchFamily="34" charset="0"/>
              </a:endParaRPr>
            </a:p>
          </p:txBody>
        </p:sp>
        <p:grpSp>
          <p:nvGrpSpPr>
            <p:cNvPr id="119" name="组合 118"/>
            <p:cNvGrpSpPr/>
            <p:nvPr/>
          </p:nvGrpSpPr>
          <p:grpSpPr>
            <a:xfrm>
              <a:off x="1126" y="5746"/>
              <a:ext cx="1140" cy="1140"/>
              <a:chOff x="16294" y="6364"/>
              <a:chExt cx="1140" cy="1140"/>
            </a:xfrm>
          </p:grpSpPr>
          <p:sp>
            <p:nvSpPr>
              <p:cNvPr id="120" name="圆角矩形 119"/>
              <p:cNvSpPr/>
              <p:nvPr/>
            </p:nvSpPr>
            <p:spPr>
              <a:xfrm>
                <a:off x="16294" y="6364"/>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1" name="组合 120"/>
              <p:cNvGrpSpPr/>
              <p:nvPr/>
            </p:nvGrpSpPr>
            <p:grpSpPr>
              <a:xfrm>
                <a:off x="16556" y="6634"/>
                <a:ext cx="617" cy="600"/>
                <a:chOff x="4854143" y="1679574"/>
                <a:chExt cx="354013" cy="344487"/>
              </a:xfrm>
              <a:solidFill>
                <a:schemeClr val="bg1"/>
              </a:solidFill>
            </p:grpSpPr>
            <p:sp>
              <p:nvSpPr>
                <p:cNvPr id="122"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23"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24"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grpSp>
        </p:grpSp>
      </p:grpSp>
      <p:grpSp>
        <p:nvGrpSpPr>
          <p:cNvPr id="125" name="组合 124"/>
          <p:cNvGrpSpPr/>
          <p:nvPr/>
        </p:nvGrpSpPr>
        <p:grpSpPr>
          <a:xfrm>
            <a:off x="7419340" y="3498215"/>
            <a:ext cx="2287150" cy="760931"/>
            <a:chOff x="1126" y="5746"/>
            <a:chExt cx="5113" cy="1798"/>
          </a:xfrm>
        </p:grpSpPr>
        <p:sp>
          <p:nvSpPr>
            <p:cNvPr id="126" name="矩形 125"/>
            <p:cNvSpPr/>
            <p:nvPr/>
          </p:nvSpPr>
          <p:spPr>
            <a:xfrm>
              <a:off x="2697" y="6135"/>
              <a:ext cx="3542" cy="1409"/>
            </a:xfrm>
            <a:prstGeom prst="rect">
              <a:avLst/>
            </a:prstGeom>
          </p:spPr>
          <p:txBody>
            <a:bodyPr wrap="square">
              <a:spAutoFit/>
            </a:bodyPr>
            <a:p>
              <a:pPr algn="r"/>
              <a:r>
                <a:rPr lang="zh-CN" altLang="en-US" sz="1600" dirty="0">
                  <a:solidFill>
                    <a:schemeClr val="bg1"/>
                  </a:solidFill>
                  <a:latin typeface="Segoe UI Semilight" panose="020B0402040204020203" pitchFamily="34" charset="0"/>
                  <a:cs typeface="Segoe UI Semilight" panose="020B0402040204020203" pitchFamily="34" charset="0"/>
                </a:rPr>
                <a:t>用户手指所经过路径信息</a:t>
              </a:r>
              <a:endParaRPr lang="zh-CN" altLang="en-US" sz="1600" dirty="0">
                <a:solidFill>
                  <a:schemeClr val="bg1"/>
                </a:solidFill>
                <a:latin typeface="Segoe UI Semilight" panose="020B0402040204020203" pitchFamily="34" charset="0"/>
                <a:cs typeface="Segoe UI Semilight" panose="020B0402040204020203" pitchFamily="34" charset="0"/>
              </a:endParaRPr>
            </a:p>
          </p:txBody>
        </p:sp>
        <p:grpSp>
          <p:nvGrpSpPr>
            <p:cNvPr id="127" name="组合 126"/>
            <p:cNvGrpSpPr/>
            <p:nvPr/>
          </p:nvGrpSpPr>
          <p:grpSpPr>
            <a:xfrm>
              <a:off x="1126" y="5746"/>
              <a:ext cx="1140" cy="1140"/>
              <a:chOff x="16294" y="6364"/>
              <a:chExt cx="1140" cy="1140"/>
            </a:xfrm>
          </p:grpSpPr>
          <p:sp>
            <p:nvSpPr>
              <p:cNvPr id="128" name="圆角矩形 127"/>
              <p:cNvSpPr/>
              <p:nvPr/>
            </p:nvSpPr>
            <p:spPr>
              <a:xfrm>
                <a:off x="16294" y="6364"/>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29" name="组合 128"/>
              <p:cNvGrpSpPr/>
              <p:nvPr/>
            </p:nvGrpSpPr>
            <p:grpSpPr>
              <a:xfrm>
                <a:off x="16556" y="6634"/>
                <a:ext cx="617" cy="600"/>
                <a:chOff x="4854143" y="1679574"/>
                <a:chExt cx="354013" cy="344487"/>
              </a:xfrm>
              <a:solidFill>
                <a:schemeClr val="bg1"/>
              </a:solidFill>
            </p:grpSpPr>
            <p:sp>
              <p:nvSpPr>
                <p:cNvPr id="130"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31"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32"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grpSp>
        </p:grpSp>
      </p:grpSp>
      <p:sp>
        <p:nvSpPr>
          <p:cNvPr id="133" name="文本框 132"/>
          <p:cNvSpPr txBox="1"/>
          <p:nvPr/>
        </p:nvSpPr>
        <p:spPr>
          <a:xfrm>
            <a:off x="8064289" y="3158547"/>
            <a:ext cx="858520" cy="387985"/>
          </a:xfrm>
          <a:prstGeom prst="rect">
            <a:avLst/>
          </a:prstGeom>
          <a:noFill/>
        </p:spPr>
        <p:txBody>
          <a:bodyPr wrap="none" rtlCol="0">
            <a:spAutoFit/>
          </a:bodyPr>
          <a:p>
            <a:r>
              <a:rPr lang="en-US" altLang="zh-CN" b="1" dirty="0">
                <a:solidFill>
                  <a:schemeClr val="accent4"/>
                </a:solidFill>
              </a:rPr>
              <a:t>path</a:t>
            </a:r>
            <a:r>
              <a:rPr lang="zh-CN" altLang="en-US" b="1" dirty="0">
                <a:solidFill>
                  <a:schemeClr val="accent4"/>
                </a:solidFill>
              </a:rPr>
              <a:t>类</a:t>
            </a:r>
            <a:endParaRPr lang="en-US" altLang="zh-CN" b="1" dirty="0">
              <a:solidFill>
                <a:schemeClr val="accent4"/>
              </a:solidFill>
            </a:endParaRPr>
          </a:p>
        </p:txBody>
      </p:sp>
      <p:grpSp>
        <p:nvGrpSpPr>
          <p:cNvPr id="134" name="组合 133"/>
          <p:cNvGrpSpPr/>
          <p:nvPr/>
        </p:nvGrpSpPr>
        <p:grpSpPr>
          <a:xfrm>
            <a:off x="7409180" y="4066540"/>
            <a:ext cx="2212386" cy="915097"/>
            <a:chOff x="1126" y="5746"/>
            <a:chExt cx="4728" cy="2258"/>
          </a:xfrm>
        </p:grpSpPr>
        <p:sp>
          <p:nvSpPr>
            <p:cNvPr id="135" name="矩形 134"/>
            <p:cNvSpPr/>
            <p:nvPr/>
          </p:nvSpPr>
          <p:spPr>
            <a:xfrm>
              <a:off x="2187" y="6533"/>
              <a:ext cx="3667" cy="1471"/>
            </a:xfrm>
            <a:prstGeom prst="rect">
              <a:avLst/>
            </a:prstGeom>
          </p:spPr>
          <p:txBody>
            <a:bodyPr wrap="square">
              <a:spAutoFit/>
            </a:bodyPr>
            <a:p>
              <a:pPr algn="r"/>
              <a:r>
                <a:rPr lang="zh-CN" altLang="en-US" sz="1600" dirty="0">
                  <a:solidFill>
                    <a:schemeClr val="bg1"/>
                  </a:solidFill>
                  <a:latin typeface="Segoe UI Semilight" panose="020B0402040204020203" pitchFamily="34" charset="0"/>
                  <a:cs typeface="Segoe UI Semilight" panose="020B0402040204020203" pitchFamily="34" charset="0"/>
                </a:rPr>
                <a:t>用于用户选择颜色的类</a:t>
              </a:r>
              <a:endParaRPr lang="zh-CN" altLang="en-US" sz="1600" dirty="0">
                <a:solidFill>
                  <a:schemeClr val="bg1"/>
                </a:solidFill>
                <a:latin typeface="Segoe UI Semilight" panose="020B0402040204020203" pitchFamily="34" charset="0"/>
                <a:cs typeface="Segoe UI Semilight" panose="020B0402040204020203" pitchFamily="34" charset="0"/>
              </a:endParaRPr>
            </a:p>
          </p:txBody>
        </p:sp>
        <p:grpSp>
          <p:nvGrpSpPr>
            <p:cNvPr id="136" name="组合 135"/>
            <p:cNvGrpSpPr/>
            <p:nvPr/>
          </p:nvGrpSpPr>
          <p:grpSpPr>
            <a:xfrm>
              <a:off x="1126" y="5746"/>
              <a:ext cx="1140" cy="1140"/>
              <a:chOff x="16294" y="6364"/>
              <a:chExt cx="1140" cy="1140"/>
            </a:xfrm>
          </p:grpSpPr>
          <p:sp>
            <p:nvSpPr>
              <p:cNvPr id="137" name="圆角矩形 136"/>
              <p:cNvSpPr/>
              <p:nvPr/>
            </p:nvSpPr>
            <p:spPr>
              <a:xfrm>
                <a:off x="16294" y="6364"/>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38" name="组合 137"/>
              <p:cNvGrpSpPr/>
              <p:nvPr/>
            </p:nvGrpSpPr>
            <p:grpSpPr>
              <a:xfrm>
                <a:off x="16556" y="6634"/>
                <a:ext cx="617" cy="600"/>
                <a:chOff x="4854143" y="1679574"/>
                <a:chExt cx="354013" cy="344487"/>
              </a:xfrm>
              <a:solidFill>
                <a:schemeClr val="bg1"/>
              </a:solidFill>
            </p:grpSpPr>
            <p:sp>
              <p:nvSpPr>
                <p:cNvPr id="139"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40"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41"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grpSp>
        </p:grpSp>
      </p:grpSp>
      <p:sp>
        <p:nvSpPr>
          <p:cNvPr id="142" name="文本框 141"/>
          <p:cNvSpPr txBox="1"/>
          <p:nvPr/>
        </p:nvSpPr>
        <p:spPr>
          <a:xfrm>
            <a:off x="8111914" y="4049452"/>
            <a:ext cx="1097280" cy="384810"/>
          </a:xfrm>
          <a:prstGeom prst="rect">
            <a:avLst/>
          </a:prstGeom>
          <a:noFill/>
        </p:spPr>
        <p:txBody>
          <a:bodyPr wrap="none" rtlCol="0">
            <a:spAutoFit/>
          </a:bodyPr>
          <a:p>
            <a:r>
              <a:rPr lang="zh-CN" altLang="en-US" b="1" dirty="0">
                <a:solidFill>
                  <a:schemeClr val="accent4"/>
                </a:solidFill>
              </a:rPr>
              <a:t>调色板类</a:t>
            </a:r>
            <a:endParaRPr lang="zh-CN" altLang="en-US" b="1" dirty="0">
              <a:solidFill>
                <a:schemeClr val="accent4"/>
              </a:solidFill>
            </a:endParaRPr>
          </a:p>
        </p:txBody>
      </p:sp>
      <p:grpSp>
        <p:nvGrpSpPr>
          <p:cNvPr id="143" name="组合 142"/>
          <p:cNvGrpSpPr/>
          <p:nvPr/>
        </p:nvGrpSpPr>
        <p:grpSpPr>
          <a:xfrm>
            <a:off x="3696970" y="5363210"/>
            <a:ext cx="2030730" cy="723900"/>
            <a:chOff x="1126" y="5746"/>
            <a:chExt cx="3198" cy="1140"/>
          </a:xfrm>
        </p:grpSpPr>
        <p:sp>
          <p:nvSpPr>
            <p:cNvPr id="144" name="矩形 143"/>
            <p:cNvSpPr/>
            <p:nvPr/>
          </p:nvSpPr>
          <p:spPr>
            <a:xfrm>
              <a:off x="2383" y="6131"/>
              <a:ext cx="1941" cy="555"/>
            </a:xfrm>
            <a:prstGeom prst="rect">
              <a:avLst/>
            </a:prstGeom>
          </p:spPr>
          <p:txBody>
            <a:bodyPr wrap="square">
              <a:spAutoFit/>
            </a:bodyPr>
            <a:p>
              <a:pPr algn="r"/>
              <a:r>
                <a:rPr lang="zh-CN" altLang="en-US" sz="1600" dirty="0">
                  <a:solidFill>
                    <a:schemeClr val="bg1"/>
                  </a:solidFill>
                  <a:latin typeface="Segoe UI Semilight" panose="020B0402040204020203" pitchFamily="34" charset="0"/>
                  <a:cs typeface="Segoe UI Semilight" panose="020B0402040204020203" pitchFamily="34" charset="0"/>
                </a:rPr>
                <a:t>收支图表</a:t>
              </a:r>
              <a:endParaRPr lang="zh-CN" altLang="en-US" sz="1600" dirty="0">
                <a:solidFill>
                  <a:schemeClr val="bg1"/>
                </a:solidFill>
                <a:latin typeface="Segoe UI Semilight" panose="020B0402040204020203" pitchFamily="34" charset="0"/>
                <a:cs typeface="Segoe UI Semilight" panose="020B0402040204020203" pitchFamily="34" charset="0"/>
              </a:endParaRPr>
            </a:p>
          </p:txBody>
        </p:sp>
        <p:grpSp>
          <p:nvGrpSpPr>
            <p:cNvPr id="145" name="组合 144"/>
            <p:cNvGrpSpPr/>
            <p:nvPr/>
          </p:nvGrpSpPr>
          <p:grpSpPr>
            <a:xfrm>
              <a:off x="1126" y="5746"/>
              <a:ext cx="1140" cy="1140"/>
              <a:chOff x="16294" y="6364"/>
              <a:chExt cx="1140" cy="1140"/>
            </a:xfrm>
          </p:grpSpPr>
          <p:sp>
            <p:nvSpPr>
              <p:cNvPr id="146" name="圆角矩形 145"/>
              <p:cNvSpPr/>
              <p:nvPr/>
            </p:nvSpPr>
            <p:spPr>
              <a:xfrm>
                <a:off x="16294" y="6364"/>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47" name="组合 146"/>
              <p:cNvGrpSpPr/>
              <p:nvPr/>
            </p:nvGrpSpPr>
            <p:grpSpPr>
              <a:xfrm>
                <a:off x="16556" y="6634"/>
                <a:ext cx="617" cy="600"/>
                <a:chOff x="4854143" y="1679574"/>
                <a:chExt cx="354013" cy="344487"/>
              </a:xfrm>
              <a:solidFill>
                <a:schemeClr val="bg1"/>
              </a:solidFill>
            </p:grpSpPr>
            <p:sp>
              <p:nvSpPr>
                <p:cNvPr id="148"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49"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50"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grpSp>
        </p:grpSp>
      </p:grpSp>
      <p:sp>
        <p:nvSpPr>
          <p:cNvPr id="151" name="文本框 150"/>
          <p:cNvSpPr txBox="1"/>
          <p:nvPr/>
        </p:nvSpPr>
        <p:spPr>
          <a:xfrm>
            <a:off x="4722284" y="5293417"/>
            <a:ext cx="944880" cy="417830"/>
          </a:xfrm>
          <a:prstGeom prst="rect">
            <a:avLst/>
          </a:prstGeom>
          <a:noFill/>
        </p:spPr>
        <p:txBody>
          <a:bodyPr wrap="none" rtlCol="0">
            <a:spAutoFit/>
          </a:bodyPr>
          <a:p>
            <a:r>
              <a:rPr lang="zh-CN" altLang="en-US" sz="2000" b="1" dirty="0">
                <a:solidFill>
                  <a:schemeClr val="accent4"/>
                </a:solidFill>
              </a:rPr>
              <a:t>图表类</a:t>
            </a:r>
            <a:endParaRPr lang="zh-CN" altLang="en-US" sz="2000" b="1" dirty="0">
              <a:solidFill>
                <a:schemeClr val="accent4"/>
              </a:solidFill>
            </a:endParaRPr>
          </a:p>
        </p:txBody>
      </p:sp>
      <p:grpSp>
        <p:nvGrpSpPr>
          <p:cNvPr id="153" name="组合 152"/>
          <p:cNvGrpSpPr/>
          <p:nvPr/>
        </p:nvGrpSpPr>
        <p:grpSpPr>
          <a:xfrm>
            <a:off x="3705225" y="4357370"/>
            <a:ext cx="3397885" cy="916940"/>
            <a:chOff x="1126" y="5746"/>
            <a:chExt cx="5351" cy="1444"/>
          </a:xfrm>
        </p:grpSpPr>
        <p:sp>
          <p:nvSpPr>
            <p:cNvPr id="154" name="矩形 153"/>
            <p:cNvSpPr/>
            <p:nvPr/>
          </p:nvSpPr>
          <p:spPr>
            <a:xfrm>
              <a:off x="4536" y="5867"/>
              <a:ext cx="1941" cy="1323"/>
            </a:xfrm>
            <a:prstGeom prst="rect">
              <a:avLst/>
            </a:prstGeom>
          </p:spPr>
          <p:txBody>
            <a:bodyPr wrap="square">
              <a:spAutoFit/>
            </a:bodyPr>
            <a:p>
              <a:pPr algn="r"/>
              <a:r>
                <a:rPr lang="zh-CN" altLang="en-US" sz="1600" dirty="0">
                  <a:solidFill>
                    <a:schemeClr val="bg1"/>
                  </a:solidFill>
                  <a:latin typeface="Segoe UI Semilight" panose="020B0402040204020203" pitchFamily="34" charset="0"/>
                  <a:cs typeface="Segoe UI Semilight" panose="020B0402040204020203" pitchFamily="34" charset="0"/>
                </a:rPr>
                <a:t>包含金额数目，消费类型，日期</a:t>
              </a:r>
              <a:endParaRPr lang="zh-CN" altLang="en-US" sz="1600" dirty="0">
                <a:solidFill>
                  <a:schemeClr val="bg1"/>
                </a:solidFill>
                <a:latin typeface="Segoe UI Semilight" panose="020B0402040204020203" pitchFamily="34" charset="0"/>
                <a:cs typeface="Segoe UI Semilight" panose="020B0402040204020203" pitchFamily="34" charset="0"/>
              </a:endParaRPr>
            </a:p>
          </p:txBody>
        </p:sp>
        <p:grpSp>
          <p:nvGrpSpPr>
            <p:cNvPr id="155" name="组合 154"/>
            <p:cNvGrpSpPr/>
            <p:nvPr/>
          </p:nvGrpSpPr>
          <p:grpSpPr>
            <a:xfrm>
              <a:off x="1126" y="5746"/>
              <a:ext cx="1140" cy="1140"/>
              <a:chOff x="16294" y="6364"/>
              <a:chExt cx="1140" cy="1140"/>
            </a:xfrm>
          </p:grpSpPr>
          <p:sp>
            <p:nvSpPr>
              <p:cNvPr id="156" name="圆角矩形 155"/>
              <p:cNvSpPr/>
              <p:nvPr/>
            </p:nvSpPr>
            <p:spPr>
              <a:xfrm>
                <a:off x="16294" y="6364"/>
                <a:ext cx="1141" cy="1141"/>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57" name="组合 156"/>
              <p:cNvGrpSpPr/>
              <p:nvPr/>
            </p:nvGrpSpPr>
            <p:grpSpPr>
              <a:xfrm>
                <a:off x="16556" y="6634"/>
                <a:ext cx="617" cy="600"/>
                <a:chOff x="4854143" y="1679574"/>
                <a:chExt cx="354013" cy="344487"/>
              </a:xfrm>
              <a:solidFill>
                <a:schemeClr val="bg1"/>
              </a:solidFill>
            </p:grpSpPr>
            <p:sp>
              <p:nvSpPr>
                <p:cNvPr id="158"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59"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sp>
              <p:nvSpPr>
                <p:cNvPr id="160"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sz="3200"/>
                </a:p>
              </p:txBody>
            </p:sp>
          </p:grpSp>
        </p:grpSp>
      </p:grpSp>
      <p:sp>
        <p:nvSpPr>
          <p:cNvPr id="161" name="文本框 160"/>
          <p:cNvSpPr txBox="1"/>
          <p:nvPr/>
        </p:nvSpPr>
        <p:spPr>
          <a:xfrm>
            <a:off x="4685454" y="4307262"/>
            <a:ext cx="1102995" cy="420370"/>
          </a:xfrm>
          <a:prstGeom prst="rect">
            <a:avLst/>
          </a:prstGeom>
          <a:noFill/>
        </p:spPr>
        <p:txBody>
          <a:bodyPr wrap="none" rtlCol="0">
            <a:spAutoFit/>
          </a:bodyPr>
          <a:p>
            <a:r>
              <a:rPr lang="en-US" altLang="zh-CN" sz="2000" b="1" dirty="0">
                <a:solidFill>
                  <a:schemeClr val="accent4"/>
                </a:solidFill>
              </a:rPr>
              <a:t>check</a:t>
            </a:r>
            <a:r>
              <a:rPr lang="zh-CN" altLang="en-US" sz="2000" b="1" dirty="0">
                <a:solidFill>
                  <a:schemeClr val="accent4"/>
                </a:solidFill>
              </a:rPr>
              <a:t>类</a:t>
            </a:r>
            <a:endParaRPr lang="zh-CN" altLang="en-US" sz="2000" b="1" dirty="0">
              <a:solidFill>
                <a:schemeClr val="accent4"/>
              </a:solidFill>
            </a:endParaRPr>
          </a:p>
        </p:txBody>
      </p:sp>
      <p:cxnSp>
        <p:nvCxnSpPr>
          <p:cNvPr id="162" name="直接连接符 161"/>
          <p:cNvCxnSpPr>
            <a:stCxn id="26" idx="3"/>
            <a:endCxn id="24" idx="1"/>
          </p:cNvCxnSpPr>
          <p:nvPr/>
        </p:nvCxnSpPr>
        <p:spPr>
          <a:xfrm flipV="1">
            <a:off x="2994660" y="1087755"/>
            <a:ext cx="717550" cy="377190"/>
          </a:xfrm>
          <a:prstGeom prst="line">
            <a:avLst/>
          </a:prstGeom>
          <a:ln w="44450" cmpd="sng">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63" name="直接连接符 162"/>
          <p:cNvCxnSpPr>
            <a:stCxn id="31" idx="3"/>
            <a:endCxn id="86" idx="1"/>
          </p:cNvCxnSpPr>
          <p:nvPr/>
        </p:nvCxnSpPr>
        <p:spPr>
          <a:xfrm flipV="1">
            <a:off x="3207385" y="2484120"/>
            <a:ext cx="516890" cy="49149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a:stCxn id="83" idx="3"/>
          </p:cNvCxnSpPr>
          <p:nvPr/>
        </p:nvCxnSpPr>
        <p:spPr>
          <a:xfrm flipV="1">
            <a:off x="5618480" y="2052955"/>
            <a:ext cx="1770380" cy="27051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5" name="直接连接符 164"/>
          <p:cNvCxnSpPr>
            <a:stCxn id="83" idx="3"/>
            <a:endCxn id="109" idx="1"/>
          </p:cNvCxnSpPr>
          <p:nvPr/>
        </p:nvCxnSpPr>
        <p:spPr>
          <a:xfrm>
            <a:off x="5618480" y="2323465"/>
            <a:ext cx="1764030" cy="39751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6" name="直接连接符 165"/>
          <p:cNvCxnSpPr>
            <a:stCxn id="38" idx="1"/>
            <a:endCxn id="128" idx="1"/>
          </p:cNvCxnSpPr>
          <p:nvPr/>
        </p:nvCxnSpPr>
        <p:spPr>
          <a:xfrm>
            <a:off x="5731510" y="3728085"/>
            <a:ext cx="1687830" cy="1143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7" name="直接连接符 166"/>
          <p:cNvCxnSpPr>
            <a:endCxn id="137" idx="1"/>
          </p:cNvCxnSpPr>
          <p:nvPr/>
        </p:nvCxnSpPr>
        <p:spPr>
          <a:xfrm>
            <a:off x="5760720" y="3756660"/>
            <a:ext cx="1648460" cy="54102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a:stCxn id="118" idx="3"/>
            <a:endCxn id="18" idx="1"/>
          </p:cNvCxnSpPr>
          <p:nvPr/>
        </p:nvCxnSpPr>
        <p:spPr>
          <a:xfrm flipV="1">
            <a:off x="2959735" y="3728085"/>
            <a:ext cx="713740" cy="50038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9" name="直接连接符 168"/>
          <p:cNvCxnSpPr>
            <a:endCxn id="156" idx="1"/>
          </p:cNvCxnSpPr>
          <p:nvPr/>
        </p:nvCxnSpPr>
        <p:spPr>
          <a:xfrm flipV="1">
            <a:off x="3108960" y="4719955"/>
            <a:ext cx="596265" cy="19939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0" name="直接连接符 169"/>
          <p:cNvCxnSpPr>
            <a:endCxn id="146" idx="1"/>
          </p:cNvCxnSpPr>
          <p:nvPr/>
        </p:nvCxnSpPr>
        <p:spPr>
          <a:xfrm>
            <a:off x="3128010" y="4909820"/>
            <a:ext cx="568960" cy="815975"/>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1" name="直接连接符 170"/>
          <p:cNvCxnSpPr/>
          <p:nvPr/>
        </p:nvCxnSpPr>
        <p:spPr>
          <a:xfrm flipV="1">
            <a:off x="3235960" y="4846955"/>
            <a:ext cx="596265" cy="19939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等腰三角形 2"/>
          <p:cNvSpPr/>
          <p:nvPr/>
        </p:nvSpPr>
        <p:spPr>
          <a:xfrm>
            <a:off x="1604165" y="1380809"/>
            <a:ext cx="3581908" cy="3087853"/>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1604165" y="2389339"/>
            <a:ext cx="3581908" cy="3087853"/>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569658" y="2917602"/>
            <a:ext cx="2404863" cy="923330"/>
          </a:xfrm>
          <a:prstGeom prst="rect">
            <a:avLst/>
          </a:prstGeom>
          <a:noFill/>
        </p:spPr>
        <p:txBody>
          <a:bodyPr wrap="square" rtlCol="0">
            <a:spAutoFit/>
          </a:bodyPr>
          <a:lstStyle/>
          <a:p>
            <a:r>
              <a:rPr lang="en-US" altLang="zh-CN" sz="5400" smtClean="0">
                <a:solidFill>
                  <a:schemeClr val="bg1">
                    <a:alpha val="88000"/>
                  </a:schemeClr>
                </a:solidFill>
                <a:latin typeface="MElle HK Light" panose="020B0604020202020204" pitchFamily="2" charset="-120"/>
                <a:ea typeface="MElle HK Light" panose="020B0604020202020204" pitchFamily="2" charset="-120"/>
              </a:rPr>
              <a:t>three</a:t>
            </a:r>
            <a:endParaRPr lang="zh-CN" altLang="en-US" sz="5400">
              <a:solidFill>
                <a:schemeClr val="bg1">
                  <a:alpha val="88000"/>
                </a:schemeClr>
              </a:solidFill>
              <a:latin typeface="MElle HK Light" panose="020B0604020202020204" pitchFamily="2" charset="-120"/>
              <a:ea typeface="MElle HK Light" panose="020B0604020202020204" pitchFamily="2" charset="-120"/>
            </a:endParaRPr>
          </a:p>
        </p:txBody>
      </p:sp>
      <p:sp>
        <p:nvSpPr>
          <p:cNvPr id="7" name="文本框 6"/>
          <p:cNvSpPr txBox="1"/>
          <p:nvPr/>
        </p:nvSpPr>
        <p:spPr>
          <a:xfrm>
            <a:off x="5440561" y="2949146"/>
            <a:ext cx="6050280" cy="1070610"/>
          </a:xfrm>
          <a:prstGeom prst="rect">
            <a:avLst/>
          </a:prstGeom>
          <a:noFill/>
        </p:spPr>
        <p:txBody>
          <a:bodyPr wrap="none" rtlCol="0">
            <a:spAutoFit/>
          </a:bodyPr>
          <a:lstStyle/>
          <a:p>
            <a:r>
              <a:rPr lang="zh-CN" altLang="en-US" sz="6000" spc="600" dirty="0">
                <a:solidFill>
                  <a:schemeClr val="bg1">
                    <a:lumMod val="95000"/>
                  </a:schemeClr>
                </a:solidFill>
              </a:rPr>
              <a:t>概要设计说明书</a:t>
            </a:r>
            <a:endParaRPr lang="zh-CN" altLang="en-US" sz="6000" spc="600" dirty="0">
              <a:solidFill>
                <a:schemeClr val="bg1">
                  <a:lumMod val="95000"/>
                </a:schemeClr>
              </a:solidFill>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a:off x="6500559" y="2371156"/>
            <a:ext cx="2052575" cy="2605191"/>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2400">
                <a:ea typeface="方正粗谭黑简体" panose="02000000000000000000" pitchFamily="2" charset="-122"/>
              </a:rPr>
              <a:t>数据设计</a:t>
            </a:r>
            <a:endParaRPr lang="zh-CN" altLang="en-US" sz="2400">
              <a:ea typeface="方正粗谭黑简体" panose="02000000000000000000" pitchFamily="2" charset="-122"/>
            </a:endParaRPr>
          </a:p>
        </p:txBody>
      </p:sp>
      <p:sp>
        <p:nvSpPr>
          <p:cNvPr id="9" name="椭圆 8"/>
          <p:cNvSpPr/>
          <p:nvPr/>
        </p:nvSpPr>
        <p:spPr>
          <a:xfrm>
            <a:off x="6306784" y="2113881"/>
            <a:ext cx="432000" cy="432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800" b="1" i="1"/>
              <a:t>3</a:t>
            </a:r>
            <a:endParaRPr lang="zh-CN" altLang="en-US" sz="2800" b="1" i="1"/>
          </a:p>
        </p:txBody>
      </p:sp>
      <p:sp>
        <p:nvSpPr>
          <p:cNvPr id="10" name="任意多边形 9"/>
          <p:cNvSpPr/>
          <p:nvPr/>
        </p:nvSpPr>
        <p:spPr>
          <a:xfrm>
            <a:off x="1164721" y="2371156"/>
            <a:ext cx="2052575" cy="2605191"/>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2400">
                <a:ea typeface="方正粗谭黑简体" panose="02000000000000000000" pitchFamily="2" charset="-122"/>
              </a:rPr>
              <a:t>任务概述</a:t>
            </a:r>
            <a:endParaRPr lang="zh-CN" altLang="en-US" sz="2400">
              <a:ea typeface="方正粗谭黑简体" panose="02000000000000000000" pitchFamily="2" charset="-122"/>
            </a:endParaRPr>
          </a:p>
        </p:txBody>
      </p:sp>
      <p:sp>
        <p:nvSpPr>
          <p:cNvPr id="11" name="椭圆 10"/>
          <p:cNvSpPr/>
          <p:nvPr/>
        </p:nvSpPr>
        <p:spPr>
          <a:xfrm>
            <a:off x="970946" y="2113881"/>
            <a:ext cx="432000" cy="432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800" b="1" i="1"/>
              <a:t>1</a:t>
            </a:r>
            <a:endParaRPr lang="zh-CN" altLang="en-US" sz="2800" b="1" i="1"/>
          </a:p>
        </p:txBody>
      </p:sp>
      <p:sp>
        <p:nvSpPr>
          <p:cNvPr id="12" name="任意多边形 11"/>
          <p:cNvSpPr/>
          <p:nvPr/>
        </p:nvSpPr>
        <p:spPr>
          <a:xfrm>
            <a:off x="3832640" y="2371156"/>
            <a:ext cx="2052575" cy="2605191"/>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2400">
                <a:ea typeface="方正粗谭黑简体" panose="02000000000000000000" pitchFamily="2" charset="-122"/>
              </a:rPr>
              <a:t>总体设计</a:t>
            </a:r>
            <a:endParaRPr lang="zh-CN" altLang="en-US" sz="2400">
              <a:ea typeface="方正粗谭黑简体" panose="02000000000000000000" pitchFamily="2" charset="-122"/>
            </a:endParaRPr>
          </a:p>
        </p:txBody>
      </p:sp>
      <p:sp>
        <p:nvSpPr>
          <p:cNvPr id="13" name="椭圆 12"/>
          <p:cNvSpPr/>
          <p:nvPr/>
        </p:nvSpPr>
        <p:spPr>
          <a:xfrm>
            <a:off x="3638865" y="2113881"/>
            <a:ext cx="432000" cy="432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800" b="1" i="1"/>
              <a:t>2</a:t>
            </a:r>
            <a:endParaRPr lang="zh-CN" altLang="en-US" sz="2800" b="1" i="1"/>
          </a:p>
        </p:txBody>
      </p:sp>
      <p:sp>
        <p:nvSpPr>
          <p:cNvPr id="14" name="任意多边形 13"/>
          <p:cNvSpPr/>
          <p:nvPr/>
        </p:nvSpPr>
        <p:spPr>
          <a:xfrm>
            <a:off x="9168479" y="2371156"/>
            <a:ext cx="2052575" cy="2605191"/>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2400">
                <a:ea typeface="方正粗谭黑简体" panose="02000000000000000000" pitchFamily="2" charset="-122"/>
              </a:rPr>
              <a:t>运行和错误</a:t>
            </a:r>
            <a:endParaRPr lang="zh-CN" altLang="en-US" sz="2400">
              <a:ea typeface="方正粗谭黑简体" panose="02000000000000000000" pitchFamily="2" charset="-122"/>
            </a:endParaRPr>
          </a:p>
          <a:p>
            <a:pPr algn="ctr"/>
            <a:r>
              <a:rPr lang="zh-CN" altLang="en-US" sz="2400">
                <a:ea typeface="方正粗谭黑简体" panose="02000000000000000000" pitchFamily="2" charset="-122"/>
              </a:rPr>
              <a:t>设计</a:t>
            </a:r>
            <a:endParaRPr lang="zh-CN" altLang="en-US" sz="2400">
              <a:ea typeface="方正粗谭黑简体" panose="02000000000000000000" pitchFamily="2" charset="-122"/>
            </a:endParaRPr>
          </a:p>
        </p:txBody>
      </p:sp>
      <p:sp>
        <p:nvSpPr>
          <p:cNvPr id="15" name="椭圆 14"/>
          <p:cNvSpPr/>
          <p:nvPr/>
        </p:nvSpPr>
        <p:spPr>
          <a:xfrm>
            <a:off x="8974704" y="2113881"/>
            <a:ext cx="432000" cy="432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800" b="1" i="1"/>
              <a:t>4</a:t>
            </a:r>
            <a:endParaRPr lang="zh-CN" altLang="en-US" sz="2800" b="1" i="1"/>
          </a:p>
        </p:txBody>
      </p:sp>
      <p:grpSp>
        <p:nvGrpSpPr>
          <p:cNvPr id="21" name="组合 20"/>
          <p:cNvGrpSpPr/>
          <p:nvPr/>
        </p:nvGrpSpPr>
        <p:grpSpPr>
          <a:xfrm>
            <a:off x="672792" y="671547"/>
            <a:ext cx="2170747" cy="396240"/>
            <a:chOff x="672792" y="671547"/>
            <a:chExt cx="2170747" cy="396240"/>
          </a:xfrm>
        </p:grpSpPr>
        <p:sp>
          <p:nvSpPr>
            <p:cNvPr id="22" name="矩形 21"/>
            <p:cNvSpPr/>
            <p:nvPr/>
          </p:nvSpPr>
          <p:spPr>
            <a:xfrm>
              <a:off x="882659" y="671547"/>
              <a:ext cx="1960880" cy="396240"/>
            </a:xfrm>
            <a:prstGeom prst="rect">
              <a:avLst/>
            </a:prstGeom>
          </p:spPr>
          <p:txBody>
            <a:bodyPr wrap="none">
              <a:spAutoFit/>
            </a:bodyPr>
            <a:lstStyle/>
            <a:p>
              <a:pPr algn="ctr"/>
              <a:r>
                <a:rPr lang="zh-CN" sz="2000" dirty="0">
                  <a:solidFill>
                    <a:schemeClr val="bg1"/>
                  </a:solidFill>
                  <a:latin typeface="Meiryo UI" panose="020B0604030504040204" pitchFamily="34" charset="-128"/>
                  <a:ea typeface="宋体" panose="02010600030101010101" pitchFamily="2" charset="-122"/>
                  <a:cs typeface="Meiryo UI" panose="020B0604030504040204" pitchFamily="34" charset="-128"/>
                </a:rPr>
                <a:t>概要设计说明书</a:t>
              </a:r>
              <a:endParaRPr lang="zh-CN" sz="2000" dirty="0">
                <a:solidFill>
                  <a:schemeClr val="bg1"/>
                </a:solidFill>
                <a:latin typeface="Meiryo UI" panose="020B0604030504040204" pitchFamily="34" charset="-128"/>
                <a:ea typeface="宋体" panose="02010600030101010101" pitchFamily="2" charset="-122"/>
                <a:cs typeface="Meiryo UI" panose="020B0604030504040204" pitchFamily="34" charset="-128"/>
              </a:endParaRPr>
            </a:p>
          </p:txBody>
        </p:sp>
        <p:sp>
          <p:nvSpPr>
            <p:cNvPr id="23" name="直角三角形 22"/>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4" name="直角三角形 23"/>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998470" y="1200150"/>
            <a:ext cx="3686175" cy="1402080"/>
          </a:xfrm>
          <a:prstGeom prst="rect">
            <a:avLst/>
          </a:prstGeom>
        </p:spPr>
        <p:txBody>
          <a:bodyPr wrap="square">
            <a:spAutoFit/>
          </a:bodyPr>
          <a:lstStyle/>
          <a:p>
            <a:pPr algn="ctr"/>
            <a:r>
              <a:rPr lang="zh-CN" sz="2800" smtClean="0">
                <a:solidFill>
                  <a:schemeClr val="bg1"/>
                </a:solidFill>
                <a:latin typeface="Segoe UI Semilight" panose="020B0402040204020203" pitchFamily="34" charset="0"/>
                <a:cs typeface="Segoe UI Semilight" panose="020B0402040204020203" pitchFamily="34" charset="0"/>
              </a:rPr>
              <a:t>任务概述主要针对项目的运行环境以及用户需求进行阐述</a:t>
            </a:r>
            <a:endParaRPr lang="zh-CN" sz="2800">
              <a:solidFill>
                <a:schemeClr val="bg1"/>
              </a:solidFill>
              <a:latin typeface="Segoe UI Semilight" panose="020B0402040204020203" pitchFamily="34" charset="0"/>
              <a:cs typeface="Segoe UI Semilight" panose="020B0402040204020203" pitchFamily="34" charset="0"/>
            </a:endParaRPr>
          </a:p>
        </p:txBody>
      </p:sp>
      <p:sp>
        <p:nvSpPr>
          <p:cNvPr id="37" name="矩形 36"/>
          <p:cNvSpPr/>
          <p:nvPr/>
        </p:nvSpPr>
        <p:spPr>
          <a:xfrm>
            <a:off x="4573270" y="2814955"/>
            <a:ext cx="3788410" cy="1828800"/>
          </a:xfrm>
          <a:prstGeom prst="rect">
            <a:avLst/>
          </a:prstGeom>
        </p:spPr>
        <p:txBody>
          <a:bodyPr wrap="square">
            <a:spAutoFit/>
          </a:bodyPr>
          <a:lstStyle/>
          <a:p>
            <a:pPr algn="ctr"/>
            <a:r>
              <a:rPr lang="zh-CN" sz="2800" smtClean="0">
                <a:solidFill>
                  <a:schemeClr val="bg1"/>
                </a:solidFill>
                <a:latin typeface="Segoe UI Semilight" panose="020B0402040204020203" pitchFamily="34" charset="0"/>
                <a:cs typeface="Segoe UI Semilight" panose="020B0402040204020203" pitchFamily="34" charset="0"/>
              </a:rPr>
              <a:t>通过任务概述，项目开发，维护，测试人员可以初步了解项目的总体设计方向和概况</a:t>
            </a:r>
            <a:endParaRPr lang="zh-CN" sz="2800">
              <a:solidFill>
                <a:schemeClr val="bg1"/>
              </a:solidFill>
              <a:latin typeface="Segoe UI Semilight" panose="020B0402040204020203" pitchFamily="34" charset="0"/>
              <a:cs typeface="Segoe UI Semilight" panose="020B0402040204020203" pitchFamily="34" charset="0"/>
            </a:endParaRPr>
          </a:p>
        </p:txBody>
      </p:sp>
      <p:grpSp>
        <p:nvGrpSpPr>
          <p:cNvPr id="43" name="组合 42"/>
          <p:cNvGrpSpPr/>
          <p:nvPr/>
        </p:nvGrpSpPr>
        <p:grpSpPr>
          <a:xfrm>
            <a:off x="672792" y="629637"/>
            <a:ext cx="1761172" cy="411480"/>
            <a:chOff x="672792" y="629637"/>
            <a:chExt cx="1761172" cy="411480"/>
          </a:xfrm>
        </p:grpSpPr>
        <p:sp>
          <p:nvSpPr>
            <p:cNvPr id="44" name="矩形 43"/>
            <p:cNvSpPr/>
            <p:nvPr/>
          </p:nvSpPr>
          <p:spPr>
            <a:xfrm>
              <a:off x="1148724" y="629637"/>
              <a:ext cx="1285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宋体" panose="02010600030101010101" pitchFamily="2" charset="-122"/>
                  <a:cs typeface="Meiryo UI" panose="020B0604030504040204" pitchFamily="34" charset="-128"/>
                </a:rPr>
                <a:t>任务概述</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45" name="直角三角形 44"/>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6" name="直角三角形 45"/>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48" name="对象 47"/>
          <p:cNvGraphicFramePr/>
          <p:nvPr/>
        </p:nvGraphicFramePr>
        <p:xfrm>
          <a:off x="1400810" y="2967355"/>
          <a:ext cx="2538730" cy="3350260"/>
        </p:xfrm>
        <a:graphic>
          <a:graphicData uri="http://schemas.openxmlformats.org/presentationml/2006/ole">
            <mc:AlternateContent xmlns:mc="http://schemas.openxmlformats.org/markup-compatibility/2006">
              <mc:Choice xmlns:v="urn:schemas-microsoft-com:vml" Requires="v">
                <p:oleObj spid="_x0000_s49" name="" r:id="rId1" imgW="2163445" imgH="1043940" progId="Word.Document.8">
                  <p:embed/>
                </p:oleObj>
              </mc:Choice>
              <mc:Fallback>
                <p:oleObj name="" r:id="rId1" imgW="2163445" imgH="1043940" progId="Word.Document.8">
                  <p:embed/>
                  <p:pic>
                    <p:nvPicPr>
                      <p:cNvPr id="0" name="图片 48"/>
                      <p:cNvPicPr/>
                      <p:nvPr/>
                    </p:nvPicPr>
                    <p:blipFill>
                      <a:blip r:embed="rId2"/>
                      <a:srcRect r="51907"/>
                      <a:stretch>
                        <a:fillRect/>
                      </a:stretch>
                    </p:blipFill>
                    <p:spPr>
                      <a:xfrm>
                        <a:off x="1400810" y="2967355"/>
                        <a:ext cx="2538730" cy="3350260"/>
                      </a:xfrm>
                      <a:prstGeom prst="rect">
                        <a:avLst/>
                      </a:prstGeom>
                    </p:spPr>
                  </p:pic>
                </p:oleObj>
              </mc:Fallback>
            </mc:AlternateContent>
          </a:graphicData>
        </a:graphic>
      </p:graphicFrame>
      <p:sp>
        <p:nvSpPr>
          <p:cNvPr id="51" name="文本框 50"/>
          <p:cNvSpPr txBox="1"/>
          <p:nvPr/>
        </p:nvSpPr>
        <p:spPr>
          <a:xfrm>
            <a:off x="5917565" y="4812030"/>
            <a:ext cx="4198620" cy="1402080"/>
          </a:xfrm>
          <a:prstGeom prst="rect">
            <a:avLst/>
          </a:prstGeom>
          <a:noFill/>
        </p:spPr>
        <p:txBody>
          <a:bodyPr wrap="square" rtlCol="0">
            <a:spAutoFit/>
          </a:bodyPr>
          <a:p>
            <a:r>
              <a:rPr lang="zh-CN" altLang="en-US" sz="2800">
                <a:solidFill>
                  <a:schemeClr val="bg1"/>
                </a:solidFill>
              </a:rPr>
              <a:t>明确项目是运行在安卓平台上，用于实现记账，绘图制表，日记等主要功能</a:t>
            </a:r>
            <a:endParaRPr lang="zh-CN" altLang="en-US" sz="2800">
              <a:solidFill>
                <a:schemeClr val="bg1"/>
              </a:solidFill>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86694" y="2345232"/>
            <a:ext cx="8009595" cy="2189456"/>
            <a:chOff x="2735740" y="2992144"/>
            <a:chExt cx="6594167" cy="1802543"/>
          </a:xfrm>
        </p:grpSpPr>
        <p:cxnSp>
          <p:nvCxnSpPr>
            <p:cNvPr id="2" name="直接连接符 1"/>
            <p:cNvCxnSpPr/>
            <p:nvPr/>
          </p:nvCxnSpPr>
          <p:spPr>
            <a:xfrm>
              <a:off x="2735740" y="3903072"/>
              <a:ext cx="1879364" cy="891615"/>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4618510" y="3985290"/>
              <a:ext cx="1412491" cy="807300"/>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6027595" y="3903072"/>
              <a:ext cx="2501213" cy="83838"/>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H="1">
              <a:off x="8528808" y="2992144"/>
              <a:ext cx="801099" cy="910927"/>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886782" y="3469404"/>
              <a:ext cx="642026" cy="433667"/>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027595" y="3986910"/>
              <a:ext cx="349625" cy="385856"/>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423821" y="4179838"/>
              <a:ext cx="195851" cy="610889"/>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658139" y="3584665"/>
            <a:ext cx="1784201" cy="352425"/>
          </a:xfrm>
          <a:prstGeom prst="rect">
            <a:avLst/>
          </a:prstGeom>
        </p:spPr>
        <p:txBody>
          <a:bodyPr wrap="square">
            <a:spAutoFit/>
          </a:bodyPr>
          <a:lstStyle/>
          <a:p>
            <a:r>
              <a:rPr lang="zh-CN" altLang="en-US" sz="1600" b="1" smtClean="0">
                <a:solidFill>
                  <a:schemeClr val="accent4"/>
                </a:solidFill>
              </a:rPr>
              <a:t>处理流程</a:t>
            </a:r>
            <a:endParaRPr lang="zh-CN" altLang="en-US" sz="1600" b="1" smtClean="0">
              <a:solidFill>
                <a:schemeClr val="accent4"/>
              </a:solidFill>
            </a:endParaRPr>
          </a:p>
        </p:txBody>
      </p:sp>
      <p:sp>
        <p:nvSpPr>
          <p:cNvPr id="11" name="矩形 10"/>
          <p:cNvSpPr/>
          <p:nvPr/>
        </p:nvSpPr>
        <p:spPr>
          <a:xfrm>
            <a:off x="882929" y="3994378"/>
            <a:ext cx="2791944" cy="1571625"/>
          </a:xfrm>
          <a:prstGeom prst="rect">
            <a:avLst/>
          </a:prstGeom>
        </p:spPr>
        <p:txBody>
          <a:bodyPr wrap="square">
            <a:spAutoFit/>
          </a:bodyPr>
          <a:lstStyle/>
          <a:p>
            <a:r>
              <a:rPr lang="en-US" altLang="zh-CN" sz="1600" smtClean="0">
                <a:solidFill>
                  <a:schemeClr val="bg1"/>
                </a:solidFill>
                <a:latin typeface="Segoe UI Semilight" panose="020B0402040204020203" pitchFamily="34" charset="0"/>
                <a:cs typeface="Segoe UI Semilight" panose="020B0402040204020203" pitchFamily="34" charset="0"/>
              </a:rPr>
              <a:t>登录处理流程	</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功能选择流程	</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账单记录流程	</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日记记录流程	</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绘图记录流程	</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图表转换流程</a:t>
            </a:r>
            <a:r>
              <a:rPr lang="en-US" altLang="zh-CN" sz="1400" smtClean="0">
                <a:solidFill>
                  <a:schemeClr val="bg1"/>
                </a:solidFill>
                <a:latin typeface="Segoe UI Semilight" panose="020B0402040204020203" pitchFamily="34" charset="0"/>
                <a:cs typeface="Segoe UI Semilight" panose="020B0402040204020203" pitchFamily="34" charset="0"/>
              </a:rPr>
              <a:t>	</a:t>
            </a:r>
            <a:endParaRPr lang="en-US" altLang="zh-CN" sz="1400" smtClean="0">
              <a:solidFill>
                <a:schemeClr val="bg1"/>
              </a:solidFill>
              <a:latin typeface="Segoe UI Semilight" panose="020B0402040204020203" pitchFamily="34" charset="0"/>
              <a:cs typeface="Segoe UI Semilight" panose="020B0402040204020203" pitchFamily="34" charset="0"/>
            </a:endParaRPr>
          </a:p>
        </p:txBody>
      </p:sp>
      <p:sp>
        <p:nvSpPr>
          <p:cNvPr id="13" name="矩形 12"/>
          <p:cNvSpPr/>
          <p:nvPr/>
        </p:nvSpPr>
        <p:spPr>
          <a:xfrm>
            <a:off x="3662774" y="4577161"/>
            <a:ext cx="1784201" cy="354965"/>
          </a:xfrm>
          <a:prstGeom prst="rect">
            <a:avLst/>
          </a:prstGeom>
        </p:spPr>
        <p:txBody>
          <a:bodyPr wrap="square">
            <a:spAutoFit/>
          </a:bodyPr>
          <a:lstStyle/>
          <a:p>
            <a:r>
              <a:rPr lang="zh-CN" altLang="en-US" sz="1600" b="1" smtClean="0">
                <a:solidFill>
                  <a:schemeClr val="accent4"/>
                </a:solidFill>
              </a:rPr>
              <a:t>总体结构</a:t>
            </a:r>
            <a:r>
              <a:rPr lang="en-US" altLang="zh-CN" sz="1600" b="1" smtClean="0">
                <a:solidFill>
                  <a:schemeClr val="accent4"/>
                </a:solidFill>
              </a:rPr>
              <a:t> </a:t>
            </a:r>
            <a:endParaRPr lang="zh-CN" altLang="en-US" sz="1600" b="1">
              <a:solidFill>
                <a:schemeClr val="accent4"/>
              </a:solidFill>
            </a:endParaRPr>
          </a:p>
        </p:txBody>
      </p:sp>
      <p:sp>
        <p:nvSpPr>
          <p:cNvPr id="14" name="矩形 13"/>
          <p:cNvSpPr/>
          <p:nvPr/>
        </p:nvSpPr>
        <p:spPr>
          <a:xfrm>
            <a:off x="3947160" y="4932045"/>
            <a:ext cx="1974215" cy="840105"/>
          </a:xfrm>
          <a:prstGeom prst="rect">
            <a:avLst/>
          </a:prstGeom>
        </p:spPr>
        <p:txBody>
          <a:bodyPr wrap="square">
            <a:spAutoFit/>
          </a:bodyPr>
          <a:lstStyle/>
          <a:p>
            <a:r>
              <a:rPr lang="en-US" altLang="zh-CN" sz="1600" smtClean="0">
                <a:solidFill>
                  <a:schemeClr val="bg1"/>
                </a:solidFill>
                <a:latin typeface="Segoe UI Semilight" panose="020B0402040204020203" pitchFamily="34" charset="0"/>
                <a:cs typeface="Segoe UI Semilight" panose="020B0402040204020203" pitchFamily="34" charset="0"/>
              </a:rPr>
              <a:t>系统主要划分为</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5个模块，3个功能模块</a:t>
            </a:r>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
        <p:nvSpPr>
          <p:cNvPr id="15" name="矩形 14"/>
          <p:cNvSpPr/>
          <p:nvPr/>
        </p:nvSpPr>
        <p:spPr>
          <a:xfrm>
            <a:off x="5621865" y="2345316"/>
            <a:ext cx="1784201" cy="354965"/>
          </a:xfrm>
          <a:prstGeom prst="rect">
            <a:avLst/>
          </a:prstGeom>
        </p:spPr>
        <p:txBody>
          <a:bodyPr wrap="square">
            <a:spAutoFit/>
          </a:bodyPr>
          <a:lstStyle/>
          <a:p>
            <a:r>
              <a:rPr lang="zh-CN" altLang="en-US" sz="1600" b="1" smtClean="0">
                <a:solidFill>
                  <a:schemeClr val="accent4"/>
                </a:solidFill>
              </a:rPr>
              <a:t>模块外部设计</a:t>
            </a:r>
            <a:r>
              <a:rPr lang="en-US" altLang="zh-CN" sz="1600" b="1" smtClean="0">
                <a:solidFill>
                  <a:schemeClr val="accent4"/>
                </a:solidFill>
              </a:rPr>
              <a:t> </a:t>
            </a:r>
            <a:endParaRPr lang="zh-CN" altLang="en-US" sz="1600" b="1">
              <a:solidFill>
                <a:schemeClr val="accent4"/>
              </a:solidFill>
            </a:endParaRPr>
          </a:p>
        </p:txBody>
      </p:sp>
      <p:sp>
        <p:nvSpPr>
          <p:cNvPr id="16" name="矩形 15"/>
          <p:cNvSpPr/>
          <p:nvPr/>
        </p:nvSpPr>
        <p:spPr>
          <a:xfrm>
            <a:off x="5763470" y="2704864"/>
            <a:ext cx="2791944" cy="840105"/>
          </a:xfrm>
          <a:prstGeom prst="rect">
            <a:avLst/>
          </a:prstGeom>
        </p:spPr>
        <p:txBody>
          <a:bodyPr wrap="square">
            <a:spAutoFit/>
          </a:bodyPr>
          <a:lstStyle/>
          <a:p>
            <a:r>
              <a:rPr lang="en-US" altLang="zh-CN" sz="1600" smtClean="0">
                <a:solidFill>
                  <a:schemeClr val="bg1"/>
                </a:solidFill>
                <a:latin typeface="Segoe UI Semilight" panose="020B0402040204020203" pitchFamily="34" charset="0"/>
                <a:cs typeface="Segoe UI Semilight" panose="020B0402040204020203" pitchFamily="34" charset="0"/>
              </a:rPr>
              <a:t>登录模块</a:t>
            </a:r>
            <a:r>
              <a:rPr lang="zh-CN" altLang="en-US" sz="1600" smtClean="0">
                <a:solidFill>
                  <a:schemeClr val="bg1"/>
                </a:solidFill>
                <a:latin typeface="Segoe UI Semilight" panose="020B0402040204020203" pitchFamily="34" charset="0"/>
                <a:cs typeface="Segoe UI Semilight" panose="020B0402040204020203" pitchFamily="34" charset="0"/>
              </a:rPr>
              <a:t>，</a:t>
            </a:r>
            <a:r>
              <a:rPr lang="en-US" altLang="zh-CN" sz="1600" smtClean="0">
                <a:solidFill>
                  <a:schemeClr val="bg1"/>
                </a:solidFill>
                <a:latin typeface="Segoe UI Semilight" panose="020B0402040204020203" pitchFamily="34" charset="0"/>
                <a:cs typeface="Segoe UI Semilight" panose="020B0402040204020203" pitchFamily="34" charset="0"/>
              </a:rPr>
              <a:t>基础设置</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系统与其他功能模块</a:t>
            </a:r>
            <a:endParaRPr lang="en-US" altLang="zh-CN" sz="1600" smtClean="0">
              <a:solidFill>
                <a:schemeClr val="bg1"/>
              </a:solidFill>
              <a:latin typeface="Segoe UI Semilight" panose="020B0402040204020203" pitchFamily="34" charset="0"/>
              <a:cs typeface="Segoe UI Semilight" panose="020B0402040204020203" pitchFamily="34" charset="0"/>
            </a:endParaRPr>
          </a:p>
          <a:p>
            <a:r>
              <a:rPr lang="en-US" altLang="zh-CN" sz="1600" smtClean="0">
                <a:solidFill>
                  <a:schemeClr val="bg1"/>
                </a:solidFill>
                <a:latin typeface="Segoe UI Semilight" panose="020B0402040204020203" pitchFamily="34" charset="0"/>
                <a:cs typeface="Segoe UI Semilight" panose="020B0402040204020203" pitchFamily="34" charset="0"/>
              </a:rPr>
              <a:t>之间建立联系</a:t>
            </a:r>
            <a:endParaRPr lang="en-US" altLang="zh-CN" sz="1600" smtClean="0">
              <a:solidFill>
                <a:schemeClr val="bg1"/>
              </a:solidFill>
              <a:latin typeface="Segoe UI Semilight" panose="020B0402040204020203" pitchFamily="34" charset="0"/>
              <a:cs typeface="Segoe UI Semilight" panose="020B0402040204020203" pitchFamily="34" charset="0"/>
            </a:endParaRPr>
          </a:p>
        </p:txBody>
      </p:sp>
      <p:sp>
        <p:nvSpPr>
          <p:cNvPr id="17" name="矩形 16"/>
          <p:cNvSpPr/>
          <p:nvPr/>
        </p:nvSpPr>
        <p:spPr>
          <a:xfrm>
            <a:off x="8555174" y="3655967"/>
            <a:ext cx="1784201" cy="352425"/>
          </a:xfrm>
          <a:prstGeom prst="rect">
            <a:avLst/>
          </a:prstGeom>
        </p:spPr>
        <p:txBody>
          <a:bodyPr wrap="square">
            <a:spAutoFit/>
          </a:bodyPr>
          <a:lstStyle/>
          <a:p>
            <a:r>
              <a:rPr lang="zh-CN" altLang="en-US" sz="1600" b="1" smtClean="0">
                <a:solidFill>
                  <a:schemeClr val="accent4"/>
                </a:solidFill>
              </a:rPr>
              <a:t>功能分配</a:t>
            </a:r>
            <a:endParaRPr lang="zh-CN" altLang="en-US" sz="1600" b="1" smtClean="0">
              <a:solidFill>
                <a:schemeClr val="accent4"/>
              </a:solidFill>
            </a:endParaRPr>
          </a:p>
        </p:txBody>
      </p:sp>
      <p:sp>
        <p:nvSpPr>
          <p:cNvPr id="18" name="矩形 17"/>
          <p:cNvSpPr/>
          <p:nvPr/>
        </p:nvSpPr>
        <p:spPr>
          <a:xfrm>
            <a:off x="9123045" y="3937000"/>
            <a:ext cx="2000885" cy="1083945"/>
          </a:xfrm>
          <a:prstGeom prst="rect">
            <a:avLst/>
          </a:prstGeom>
        </p:spPr>
        <p:txBody>
          <a:bodyPr wrap="square">
            <a:spAutoFit/>
          </a:bodyPr>
          <a:lstStyle/>
          <a:p>
            <a:r>
              <a:rPr lang="zh-CN" altLang="en-US" sz="1600">
                <a:solidFill>
                  <a:schemeClr val="bg1"/>
                </a:solidFill>
                <a:latin typeface="Segoe UI Semilight" panose="020B0402040204020203" pitchFamily="34" charset="0"/>
                <a:cs typeface="Segoe UI Semilight" panose="020B0402040204020203" pitchFamily="34" charset="0"/>
              </a:rPr>
              <a:t>需求分析中所阐述的功能与设计过程中的模块之间的实现关联</a:t>
            </a:r>
            <a:endParaRPr lang="zh-CN" altLang="en-US" sz="1600">
              <a:solidFill>
                <a:schemeClr val="bg1"/>
              </a:solidFill>
              <a:latin typeface="Segoe UI Semilight" panose="020B0402040204020203" pitchFamily="34" charset="0"/>
              <a:cs typeface="Segoe UI Semilight" panose="020B0402040204020203" pitchFamily="34" charset="0"/>
            </a:endParaRPr>
          </a:p>
        </p:txBody>
      </p:sp>
      <p:sp>
        <p:nvSpPr>
          <p:cNvPr id="19" name="矩形 18"/>
          <p:cNvSpPr/>
          <p:nvPr/>
        </p:nvSpPr>
        <p:spPr>
          <a:xfrm>
            <a:off x="8555227" y="629066"/>
            <a:ext cx="1784201" cy="354965"/>
          </a:xfrm>
          <a:prstGeom prst="rect">
            <a:avLst/>
          </a:prstGeom>
        </p:spPr>
        <p:txBody>
          <a:bodyPr wrap="square">
            <a:spAutoFit/>
          </a:bodyPr>
          <a:lstStyle/>
          <a:p>
            <a:r>
              <a:rPr lang="zh-CN" altLang="en-US" sz="1600" b="1" smtClean="0">
                <a:solidFill>
                  <a:schemeClr val="accent4"/>
                </a:solidFill>
              </a:rPr>
              <a:t>接口设计</a:t>
            </a:r>
            <a:r>
              <a:rPr lang="en-US" altLang="zh-CN" sz="1600" b="1" smtClean="0">
                <a:solidFill>
                  <a:schemeClr val="accent4"/>
                </a:solidFill>
              </a:rPr>
              <a:t> </a:t>
            </a:r>
            <a:endParaRPr lang="zh-CN" altLang="en-US" sz="1600" b="1">
              <a:solidFill>
                <a:schemeClr val="accent4"/>
              </a:solidFill>
            </a:endParaRPr>
          </a:p>
        </p:txBody>
      </p:sp>
      <p:sp>
        <p:nvSpPr>
          <p:cNvPr id="20" name="矩形 19"/>
          <p:cNvSpPr/>
          <p:nvPr/>
        </p:nvSpPr>
        <p:spPr>
          <a:xfrm>
            <a:off x="8851137" y="889554"/>
            <a:ext cx="2791944" cy="1815465"/>
          </a:xfrm>
          <a:prstGeom prst="rect">
            <a:avLst/>
          </a:prstGeom>
        </p:spPr>
        <p:txBody>
          <a:bodyPr wrap="square">
            <a:spAutoFit/>
          </a:bodyPr>
          <a:lstStyle/>
          <a:p>
            <a:r>
              <a:rPr lang="zh-CN" altLang="en-US" sz="1600">
                <a:solidFill>
                  <a:schemeClr val="bg1"/>
                </a:solidFill>
                <a:latin typeface="Segoe UI Semilight" panose="020B0402040204020203" pitchFamily="34" charset="0"/>
                <a:cs typeface="Segoe UI Semilight" panose="020B0402040204020203" pitchFamily="34" charset="0"/>
              </a:rPr>
              <a:t>外部接口</a:t>
            </a:r>
            <a:endParaRPr lang="zh-CN" altLang="en-US" sz="1600">
              <a:solidFill>
                <a:schemeClr val="bg1"/>
              </a:solidFill>
              <a:latin typeface="Segoe UI Semilight" panose="020B0402040204020203" pitchFamily="34" charset="0"/>
              <a:cs typeface="Segoe UI Semilight" panose="020B0402040204020203" pitchFamily="34" charset="0"/>
            </a:endParaRPr>
          </a:p>
          <a:p>
            <a:r>
              <a:rPr lang="zh-CN" altLang="en-US" sz="1600">
                <a:solidFill>
                  <a:schemeClr val="bg1"/>
                </a:solidFill>
                <a:latin typeface="Segoe UI Semilight" panose="020B0402040204020203" pitchFamily="34" charset="0"/>
                <a:cs typeface="Segoe UI Semilight" panose="020B0402040204020203" pitchFamily="34" charset="0"/>
              </a:rPr>
              <a:t>    硬件接口：无</a:t>
            </a:r>
            <a:endParaRPr lang="zh-CN" altLang="en-US" sz="1600">
              <a:solidFill>
                <a:schemeClr val="bg1"/>
              </a:solidFill>
              <a:latin typeface="Segoe UI Semilight" panose="020B0402040204020203" pitchFamily="34" charset="0"/>
              <a:cs typeface="Segoe UI Semilight" panose="020B0402040204020203" pitchFamily="34" charset="0"/>
            </a:endParaRPr>
          </a:p>
          <a:p>
            <a:r>
              <a:rPr lang="zh-CN" altLang="en-US" sz="1600">
                <a:solidFill>
                  <a:schemeClr val="bg1"/>
                </a:solidFill>
                <a:latin typeface="Segoe UI Semilight" panose="020B0402040204020203" pitchFamily="34" charset="0"/>
                <a:cs typeface="Segoe UI Semilight" panose="020B0402040204020203" pitchFamily="34" charset="0"/>
              </a:rPr>
              <a:t>    软件接口：相机，相册</a:t>
            </a:r>
            <a:endParaRPr lang="zh-CN" altLang="en-US" sz="1600">
              <a:solidFill>
                <a:schemeClr val="bg1"/>
              </a:solidFill>
              <a:latin typeface="Segoe UI Semilight" panose="020B0402040204020203" pitchFamily="34" charset="0"/>
              <a:cs typeface="Segoe UI Semilight" panose="020B0402040204020203" pitchFamily="34" charset="0"/>
            </a:endParaRPr>
          </a:p>
          <a:p>
            <a:r>
              <a:rPr lang="zh-CN" altLang="en-US" sz="1600">
                <a:solidFill>
                  <a:schemeClr val="bg1"/>
                </a:solidFill>
                <a:latin typeface="Segoe UI Semilight" panose="020B0402040204020203" pitchFamily="34" charset="0"/>
                <a:cs typeface="Segoe UI Semilight" panose="020B0402040204020203" pitchFamily="34" charset="0"/>
              </a:rPr>
              <a:t>    用户界面：简约可爱风</a:t>
            </a:r>
            <a:endParaRPr lang="zh-CN" altLang="en-US" sz="1600">
              <a:solidFill>
                <a:schemeClr val="bg1"/>
              </a:solidFill>
              <a:latin typeface="Segoe UI Semilight" panose="020B0402040204020203" pitchFamily="34" charset="0"/>
              <a:cs typeface="Segoe UI Semilight" panose="020B0402040204020203" pitchFamily="34" charset="0"/>
            </a:endParaRPr>
          </a:p>
          <a:p>
            <a:r>
              <a:rPr lang="zh-CN" altLang="en-US" sz="1600">
                <a:solidFill>
                  <a:schemeClr val="bg1"/>
                </a:solidFill>
                <a:latin typeface="Segoe UI Semilight" panose="020B0402040204020203" pitchFamily="34" charset="0"/>
                <a:cs typeface="Segoe UI Semilight" panose="020B0402040204020203" pitchFamily="34" charset="0"/>
              </a:rPr>
              <a:t>内部接口</a:t>
            </a:r>
            <a:endParaRPr lang="zh-CN" altLang="en-US" sz="1600">
              <a:solidFill>
                <a:schemeClr val="bg1"/>
              </a:solidFill>
              <a:latin typeface="Segoe UI Semilight" panose="020B0402040204020203" pitchFamily="34" charset="0"/>
              <a:cs typeface="Segoe UI Semilight" panose="020B0402040204020203" pitchFamily="34" charset="0"/>
            </a:endParaRPr>
          </a:p>
          <a:p>
            <a:r>
              <a:rPr lang="zh-CN" altLang="en-US" sz="1600">
                <a:solidFill>
                  <a:schemeClr val="bg1"/>
                </a:solidFill>
                <a:latin typeface="Segoe UI Semilight" panose="020B0402040204020203" pitchFamily="34" charset="0"/>
                <a:cs typeface="Segoe UI Semilight" panose="020B0402040204020203" pitchFamily="34" charset="0"/>
              </a:rPr>
              <a:t>     登录与基础设施系统与功能系统连接</a:t>
            </a:r>
            <a:endParaRPr lang="zh-CN" altLang="en-US" sz="1600">
              <a:solidFill>
                <a:schemeClr val="bg1"/>
              </a:solidFill>
              <a:latin typeface="Segoe UI Semilight" panose="020B0402040204020203" pitchFamily="34" charset="0"/>
              <a:cs typeface="Segoe UI Semilight" panose="020B0402040204020203" pitchFamily="34" charset="0"/>
            </a:endParaRPr>
          </a:p>
        </p:txBody>
      </p:sp>
      <p:grpSp>
        <p:nvGrpSpPr>
          <p:cNvPr id="22" name="组合 21"/>
          <p:cNvGrpSpPr/>
          <p:nvPr/>
        </p:nvGrpSpPr>
        <p:grpSpPr>
          <a:xfrm>
            <a:off x="672792" y="600427"/>
            <a:ext cx="1769427" cy="411480"/>
            <a:chOff x="672792" y="600427"/>
            <a:chExt cx="1769427" cy="411480"/>
          </a:xfrm>
        </p:grpSpPr>
        <p:sp>
          <p:nvSpPr>
            <p:cNvPr id="23" name="矩形 22"/>
            <p:cNvSpPr/>
            <p:nvPr/>
          </p:nvSpPr>
          <p:spPr>
            <a:xfrm>
              <a:off x="1156979" y="600427"/>
              <a:ext cx="1285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宋体" panose="02010600030101010101" pitchFamily="2" charset="-122"/>
                  <a:cs typeface="Meiryo UI" panose="020B0604030504040204" pitchFamily="34" charset="-128"/>
                </a:rPr>
                <a:t>总体设计</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24" name="直角三角形 23"/>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5" name="直角三角形 24"/>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graphicFrame>
        <p:nvGraphicFramePr>
          <p:cNvPr id="12" name="对象 11"/>
          <p:cNvGraphicFramePr/>
          <p:nvPr/>
        </p:nvGraphicFramePr>
        <p:xfrm>
          <a:off x="2757805" y="1686560"/>
          <a:ext cx="2689225" cy="2028825"/>
        </p:xfrm>
        <a:graphic>
          <a:graphicData uri="http://schemas.openxmlformats.org/presentationml/2006/ole">
            <mc:AlternateContent xmlns:mc="http://schemas.openxmlformats.org/markup-compatibility/2006">
              <mc:Choice xmlns:v="urn:schemas-microsoft-com:vml" Requires="v">
                <p:oleObj spid="_x0000_s21" name="" r:id="rId1" imgW="4702810" imgH="1731645" progId="Word.Document.8">
                  <p:embed/>
                </p:oleObj>
              </mc:Choice>
              <mc:Fallback>
                <p:oleObj name="" r:id="rId1" imgW="4702810" imgH="1731645" progId="Word.Document.8">
                  <p:embed/>
                  <p:pic>
                    <p:nvPicPr>
                      <p:cNvPr id="0" name="图片 20"/>
                      <p:cNvPicPr/>
                      <p:nvPr/>
                    </p:nvPicPr>
                    <p:blipFill>
                      <a:blip r:embed="rId2"/>
                      <a:stretch>
                        <a:fillRect/>
                      </a:stretch>
                    </p:blipFill>
                    <p:spPr>
                      <a:xfrm>
                        <a:off x="2757805" y="1686560"/>
                        <a:ext cx="2689225" cy="2028825"/>
                      </a:xfrm>
                      <a:prstGeom prst="rect">
                        <a:avLst/>
                      </a:prstGeom>
                    </p:spPr>
                  </p:pic>
                </p:oleObj>
              </mc:Fallback>
            </mc:AlternateContent>
          </a:graphicData>
        </a:graphic>
      </p:graphicFrame>
      <p:graphicFrame>
        <p:nvGraphicFramePr>
          <p:cNvPr id="26" name="对象 25"/>
          <p:cNvGraphicFramePr/>
          <p:nvPr/>
        </p:nvGraphicFramePr>
        <p:xfrm>
          <a:off x="6011545" y="4158615"/>
          <a:ext cx="2331720" cy="1873885"/>
        </p:xfrm>
        <a:graphic>
          <a:graphicData uri="http://schemas.openxmlformats.org/presentationml/2006/ole">
            <mc:AlternateContent xmlns:mc="http://schemas.openxmlformats.org/markup-compatibility/2006">
              <mc:Choice xmlns:v="urn:schemas-microsoft-com:vml" Requires="v">
                <p:oleObj spid="_x0000_s27" name="" r:id="rId3" imgW="3723005" imgH="1982470" progId="Word.Document.8">
                  <p:embed/>
                </p:oleObj>
              </mc:Choice>
              <mc:Fallback>
                <p:oleObj name="" r:id="rId3" imgW="3723005" imgH="1982470" progId="Word.Document.8">
                  <p:embed/>
                  <p:pic>
                    <p:nvPicPr>
                      <p:cNvPr id="0" name="图片 26"/>
                      <p:cNvPicPr/>
                      <p:nvPr/>
                    </p:nvPicPr>
                    <p:blipFill>
                      <a:blip r:embed="rId4"/>
                      <a:stretch>
                        <a:fillRect/>
                      </a:stretch>
                    </p:blipFill>
                    <p:spPr>
                      <a:xfrm>
                        <a:off x="6011545" y="4158615"/>
                        <a:ext cx="2331720" cy="187388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604165" y="1380809"/>
            <a:ext cx="3581908" cy="4096383"/>
            <a:chOff x="2097740" y="1026947"/>
            <a:chExt cx="3581908" cy="4096383"/>
          </a:xfrm>
        </p:grpSpPr>
        <p:sp>
          <p:nvSpPr>
            <p:cNvPr id="3" name="等腰三角形 2"/>
            <p:cNvSpPr/>
            <p:nvPr/>
          </p:nvSpPr>
          <p:spPr>
            <a:xfrm>
              <a:off x="2097740" y="1026947"/>
              <a:ext cx="3581908" cy="3087853"/>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2097740" y="2035477"/>
              <a:ext cx="3581908" cy="3087853"/>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2521101" y="3017674"/>
            <a:ext cx="2037228" cy="822960"/>
          </a:xfrm>
          <a:prstGeom prst="rect">
            <a:avLst/>
          </a:prstGeom>
          <a:noFill/>
        </p:spPr>
        <p:txBody>
          <a:bodyPr wrap="square" rtlCol="0">
            <a:spAutoFit/>
          </a:bodyPr>
          <a:lstStyle/>
          <a:p>
            <a:r>
              <a:rPr lang="zh-CN" altLang="en-US" sz="4800" b="1">
                <a:solidFill>
                  <a:schemeClr val="bg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rPr>
              <a:t>糊涂神</a:t>
            </a:r>
            <a:endParaRPr lang="zh-CN" altLang="en-US" sz="4800" b="1">
              <a:solidFill>
                <a:schemeClr val="bg1"/>
              </a:solidFill>
              <a:effectLst>
                <a:outerShdw blurRad="38100" dist="19050" dir="2700000" algn="tl" rotWithShape="0">
                  <a:schemeClr val="dk1">
                    <a:alpha val="40000"/>
                  </a:schemeClr>
                </a:outerShdw>
              </a:effectLst>
              <a:latin typeface="华文楷体" panose="02010600040101010101" charset="-122"/>
              <a:ea typeface="华文楷体" panose="02010600040101010101" charset="-122"/>
            </a:endParaRPr>
          </a:p>
        </p:txBody>
      </p:sp>
      <p:sp>
        <p:nvSpPr>
          <p:cNvPr id="7" name="文本框 6"/>
          <p:cNvSpPr txBox="1"/>
          <p:nvPr/>
        </p:nvSpPr>
        <p:spPr>
          <a:xfrm>
            <a:off x="5440561" y="898096"/>
            <a:ext cx="1709420" cy="457200"/>
          </a:xfrm>
          <a:prstGeom prst="rect">
            <a:avLst/>
          </a:prstGeom>
          <a:noFill/>
        </p:spPr>
        <p:txBody>
          <a:bodyPr wrap="none" rtlCol="0">
            <a:spAutoFit/>
          </a:bodyPr>
          <a:lstStyle/>
          <a:p>
            <a:r>
              <a:rPr lang="zh-CN" altLang="en-US" sz="2400" b="1" spc="600">
                <a:solidFill>
                  <a:schemeClr val="bg1">
                    <a:lumMod val="95000"/>
                  </a:schemeClr>
                </a:solidFill>
                <a:latin typeface="华文楷体" panose="02010600040101010101" charset="-122"/>
                <a:ea typeface="华文楷体" panose="02010600040101010101" charset="-122"/>
              </a:rPr>
              <a:t>系统简介</a:t>
            </a:r>
            <a:endParaRPr lang="zh-CN" altLang="en-US" sz="2400" b="1" spc="600">
              <a:solidFill>
                <a:schemeClr val="bg1">
                  <a:lumMod val="95000"/>
                </a:schemeClr>
              </a:solidFill>
              <a:latin typeface="华文楷体" panose="02010600040101010101" charset="-122"/>
              <a:ea typeface="华文楷体" panose="02010600040101010101" charset="-122"/>
            </a:endParaRPr>
          </a:p>
        </p:txBody>
      </p:sp>
      <p:sp>
        <p:nvSpPr>
          <p:cNvPr id="8" name="矩形 7"/>
          <p:cNvSpPr/>
          <p:nvPr/>
        </p:nvSpPr>
        <p:spPr>
          <a:xfrm>
            <a:off x="5440680" y="1544955"/>
            <a:ext cx="5709920" cy="4508500"/>
          </a:xfrm>
          <a:prstGeom prst="rect">
            <a:avLst/>
          </a:prstGeom>
        </p:spPr>
        <p:txBody>
          <a:bodyPr wrap="square">
            <a:spAutoFit/>
          </a:bodyPr>
          <a:lstStyle/>
          <a:p>
            <a:r>
              <a:rPr lang="en-US" altLang="zh-CN" sz="2400" dirty="0">
                <a:solidFill>
                  <a:schemeClr val="bg1"/>
                </a:solidFill>
                <a:latin typeface="Segoe UI Semilight" panose="020B0402040204020203" pitchFamily="34" charset="0"/>
                <a:cs typeface="Segoe UI Semilight" panose="020B0402040204020203" pitchFamily="34" charset="0"/>
              </a:rPr>
              <a:t>       </a:t>
            </a:r>
            <a:r>
              <a:rPr lang="zh-CN" altLang="en-US" sz="2400" dirty="0">
                <a:solidFill>
                  <a:schemeClr val="bg1"/>
                </a:solidFill>
                <a:latin typeface="华文楷体" panose="02010600040101010101" charset="-122"/>
                <a:ea typeface="华文楷体" panose="02010600040101010101" charset="-122"/>
                <a:cs typeface="Segoe UI Semilight" panose="020B0402040204020203" pitchFamily="34" charset="0"/>
              </a:rPr>
              <a:t>糊涂神手帐软件是一款基于安卓平台可以在手机上运行的</a:t>
            </a:r>
            <a:r>
              <a:rPr lang="en-US" altLang="zh-CN" sz="2400" dirty="0">
                <a:solidFill>
                  <a:schemeClr val="bg1"/>
                </a:solidFill>
                <a:latin typeface="华文楷体" panose="02010600040101010101" charset="-122"/>
                <a:ea typeface="华文楷体" panose="02010600040101010101" charset="-122"/>
                <a:cs typeface="Segoe UI Semilight" panose="020B0402040204020203" pitchFamily="34" charset="0"/>
              </a:rPr>
              <a:t>app</a:t>
            </a:r>
            <a:r>
              <a:rPr lang="zh-CN" altLang="en-US" sz="2400" dirty="0">
                <a:solidFill>
                  <a:schemeClr val="bg1"/>
                </a:solidFill>
                <a:latin typeface="华文楷体" panose="02010600040101010101" charset="-122"/>
                <a:ea typeface="华文楷体" panose="02010600040101010101" charset="-122"/>
                <a:cs typeface="Segoe UI Semilight" panose="020B0402040204020203" pitchFamily="34" charset="0"/>
              </a:rPr>
              <a:t>。开发过程使用</a:t>
            </a:r>
            <a:r>
              <a:rPr lang="en-US" altLang="zh-CN" sz="2400" dirty="0">
                <a:solidFill>
                  <a:schemeClr val="bg1"/>
                </a:solidFill>
                <a:latin typeface="华文楷体" panose="02010600040101010101" charset="-122"/>
                <a:ea typeface="华文楷体" panose="02010600040101010101" charset="-122"/>
                <a:cs typeface="Segoe UI Semilight" panose="020B0402040204020203" pitchFamily="34" charset="0"/>
              </a:rPr>
              <a:t>Java</a:t>
            </a:r>
            <a:r>
              <a:rPr lang="zh-CN" altLang="en-US" sz="2400" dirty="0">
                <a:solidFill>
                  <a:schemeClr val="bg1"/>
                </a:solidFill>
                <a:latin typeface="华文楷体" panose="02010600040101010101" charset="-122"/>
                <a:ea typeface="华文楷体" panose="02010600040101010101" charset="-122"/>
                <a:cs typeface="Segoe UI Semilight" panose="020B0402040204020203" pitchFamily="34" charset="0"/>
              </a:rPr>
              <a:t>语言，全程在</a:t>
            </a:r>
            <a:r>
              <a:rPr lang="en-US" altLang="zh-CN" sz="2400" dirty="0">
                <a:solidFill>
                  <a:schemeClr val="bg1"/>
                </a:solidFill>
                <a:latin typeface="华文楷体" panose="02010600040101010101" charset="-122"/>
                <a:ea typeface="华文楷体" panose="02010600040101010101" charset="-122"/>
                <a:cs typeface="Segoe UI Semilight" panose="020B0402040204020203" pitchFamily="34" charset="0"/>
              </a:rPr>
              <a:t>android studio</a:t>
            </a:r>
            <a:r>
              <a:rPr lang="zh-CN" altLang="en-US" sz="2400" dirty="0">
                <a:solidFill>
                  <a:schemeClr val="bg1"/>
                </a:solidFill>
                <a:latin typeface="华文楷体" panose="02010600040101010101" charset="-122"/>
                <a:ea typeface="华文楷体" panose="02010600040101010101" charset="-122"/>
                <a:cs typeface="Segoe UI Semilight" panose="020B0402040204020203" pitchFamily="34" charset="0"/>
              </a:rPr>
              <a:t>平台上开发。它包括了日记记录，账目记录和涂鸦三个大板块，提供给用户一个记录生活的工具。用户可以在日记板块中记录文字，也可以记录照片和视频，而在账目板块可以选择收支图表生成。在涂鸦中，可以支持自定义颜色的选择，让用户体验更加舒心。</a:t>
            </a:r>
            <a:endParaRPr lang="zh-CN" altLang="en-US" sz="2400" dirty="0">
              <a:solidFill>
                <a:schemeClr val="bg1"/>
              </a:solidFill>
              <a:latin typeface="华文楷体" panose="02010600040101010101" charset="-122"/>
              <a:ea typeface="华文楷体" panose="02010600040101010101" charset="-122"/>
              <a:cs typeface="Segoe UI Semilight" panose="020B0402040204020203" pitchFamily="34" charset="0"/>
            </a:endParaRPr>
          </a:p>
          <a:p>
            <a:endParaRPr lang="zh-CN" altLang="en-US" sz="1600" dirty="0">
              <a:solidFill>
                <a:schemeClr val="bg1"/>
              </a:solidFill>
              <a:latin typeface="华文楷体" panose="02010600040101010101" charset="-122"/>
              <a:ea typeface="华文楷体" panose="02010600040101010101" charset="-122"/>
              <a:cs typeface="Segoe UI Semilight" panose="020B0402040204020203" pitchFamily="34" charset="0"/>
            </a:endParaRPr>
          </a:p>
          <a:p>
            <a:endParaRPr lang="zh-CN" altLang="en-US" sz="1600" dirty="0">
              <a:solidFill>
                <a:schemeClr val="bg1"/>
              </a:solidFill>
              <a:latin typeface="Segoe UI Semilight" panose="020B0402040204020203" pitchFamily="34" charset="0"/>
              <a:cs typeface="Segoe UI Semilight" panose="020B0402040204020203" pitchFamily="34" charset="0"/>
            </a:endParaRPr>
          </a:p>
          <a:p>
            <a:endParaRPr lang="zh-CN" altLang="en-US" sz="1600" dirty="0">
              <a:solidFill>
                <a:schemeClr val="bg1"/>
              </a:solidFill>
              <a:latin typeface="Segoe UI Semilight" panose="020B0402040204020203" pitchFamily="34" charset="0"/>
              <a:cs typeface="Segoe UI Semilight" panose="020B0402040204020203" pitchFamily="34" charset="0"/>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srcRect l="28501" t="42486" r="40753" b="33927"/>
          <a:stretch>
            <a:fillRect/>
          </a:stretch>
        </p:blipFill>
        <p:spPr>
          <a:xfrm>
            <a:off x="8121015" y="1967230"/>
            <a:ext cx="3253105" cy="2090420"/>
          </a:xfrm>
          <a:prstGeom prst="rect">
            <a:avLst/>
          </a:prstGeom>
        </p:spPr>
      </p:pic>
      <p:graphicFrame>
        <p:nvGraphicFramePr>
          <p:cNvPr id="10" name="对象 9"/>
          <p:cNvGraphicFramePr/>
          <p:nvPr/>
        </p:nvGraphicFramePr>
        <p:xfrm>
          <a:off x="4570095" y="1967230"/>
          <a:ext cx="3213735" cy="2090420"/>
        </p:xfrm>
        <a:graphic>
          <a:graphicData uri="http://schemas.openxmlformats.org/presentationml/2006/ole">
            <mc:AlternateContent xmlns:mc="http://schemas.openxmlformats.org/markup-compatibility/2006">
              <mc:Choice xmlns:v="urn:schemas-microsoft-com:vml" Requires="v">
                <p:oleObj spid="_x0000_s11" name="" r:id="rId2" imgW="3239770" imgH="3088640" progId="Word.Document.8">
                  <p:embed/>
                </p:oleObj>
              </mc:Choice>
              <mc:Fallback>
                <p:oleObj name="" r:id="rId2" imgW="3239770" imgH="3088640" progId="Word.Document.8">
                  <p:embed/>
                  <p:pic>
                    <p:nvPicPr>
                      <p:cNvPr id="0" name="图片 10"/>
                      <p:cNvPicPr/>
                      <p:nvPr/>
                    </p:nvPicPr>
                    <p:blipFill>
                      <a:blip r:embed="rId3"/>
                      <a:srcRect l="8769" t="18475" r="29195" b="29223"/>
                    </p:blipFill>
                    <p:spPr>
                      <a:xfrm>
                        <a:off x="4570095" y="1967230"/>
                        <a:ext cx="3213735" cy="2090420"/>
                      </a:xfrm>
                      <a:prstGeom prst="rect">
                        <a:avLst/>
                      </a:prstGeom>
                    </p:spPr>
                  </p:pic>
                </p:oleObj>
              </mc:Fallback>
            </mc:AlternateContent>
          </a:graphicData>
        </a:graphic>
      </p:graphicFrame>
      <p:graphicFrame>
        <p:nvGraphicFramePr>
          <p:cNvPr id="8" name="对象 7"/>
          <p:cNvGraphicFramePr/>
          <p:nvPr/>
        </p:nvGraphicFramePr>
        <p:xfrm>
          <a:off x="1019175" y="1967230"/>
          <a:ext cx="3126105" cy="2228850"/>
        </p:xfrm>
        <a:graphic>
          <a:graphicData uri="http://schemas.openxmlformats.org/presentationml/2006/ole">
            <mc:AlternateContent xmlns:mc="http://schemas.openxmlformats.org/markup-compatibility/2006">
              <mc:Choice xmlns:v="urn:schemas-microsoft-com:vml" Requires="v">
                <p:oleObj spid="_x0000_s9" name="" r:id="rId4" imgW="2439670" imgH="3208655" progId="Word.Document.8">
                  <p:embed/>
                </p:oleObj>
              </mc:Choice>
              <mc:Fallback>
                <p:oleObj name="" r:id="rId4" imgW="2439670" imgH="3208655" progId="Word.Document.8">
                  <p:embed/>
                  <p:pic>
                    <p:nvPicPr>
                      <p:cNvPr id="0" name="图片 8"/>
                      <p:cNvPicPr/>
                      <p:nvPr/>
                    </p:nvPicPr>
                    <p:blipFill>
                      <a:blip r:embed="rId5"/>
                      <a:srcRect b="52106"/>
                      <a:stretch>
                        <a:fillRect/>
                      </a:stretch>
                    </p:blipFill>
                    <p:spPr>
                      <a:xfrm>
                        <a:off x="1019175" y="1967230"/>
                        <a:ext cx="3126105" cy="2228850"/>
                      </a:xfrm>
                      <a:prstGeom prst="rect">
                        <a:avLst/>
                      </a:prstGeom>
                    </p:spPr>
                  </p:pic>
                </p:oleObj>
              </mc:Fallback>
            </mc:AlternateContent>
          </a:graphicData>
        </a:graphic>
      </p:graphicFrame>
      <p:sp>
        <p:nvSpPr>
          <p:cNvPr id="4" name="文本框 3"/>
          <p:cNvSpPr txBox="1"/>
          <p:nvPr/>
        </p:nvSpPr>
        <p:spPr>
          <a:xfrm>
            <a:off x="1019193" y="4311354"/>
            <a:ext cx="2351977" cy="384810"/>
          </a:xfrm>
          <a:prstGeom prst="rect">
            <a:avLst/>
          </a:prstGeom>
          <a:noFill/>
        </p:spPr>
        <p:txBody>
          <a:bodyPr wrap="square" rtlCol="0">
            <a:spAutoFit/>
          </a:bodyPr>
          <a:lstStyle/>
          <a:p>
            <a:r>
              <a:rPr lang="zh-CN" altLang="en-US" b="1" smtClean="0">
                <a:solidFill>
                  <a:schemeClr val="accent4"/>
                </a:solidFill>
              </a:rPr>
              <a:t>逻辑结构设计</a:t>
            </a:r>
            <a:endParaRPr lang="zh-CN" altLang="en-US" b="1" smtClean="0">
              <a:solidFill>
                <a:schemeClr val="accent4"/>
              </a:solidFill>
            </a:endParaRPr>
          </a:p>
        </p:txBody>
      </p:sp>
      <p:sp>
        <p:nvSpPr>
          <p:cNvPr id="5" name="文本框 4"/>
          <p:cNvSpPr txBox="1"/>
          <p:nvPr/>
        </p:nvSpPr>
        <p:spPr>
          <a:xfrm>
            <a:off x="1019175" y="4638040"/>
            <a:ext cx="2651125" cy="596265"/>
          </a:xfrm>
          <a:prstGeom prst="rect">
            <a:avLst/>
          </a:prstGeom>
          <a:noFill/>
        </p:spPr>
        <p:txBody>
          <a:bodyPr wrap="square" rtlCol="0">
            <a:spAutoFit/>
          </a:bodyPr>
          <a:lstStyle/>
          <a:p>
            <a:r>
              <a:rPr lang="zh-CN" altLang="en-US" sz="1600">
                <a:solidFill>
                  <a:schemeClr val="bg1"/>
                </a:solidFill>
                <a:latin typeface="Segoe UI Semilight" panose="020B0402040204020203" pitchFamily="34" charset="0"/>
                <a:cs typeface="Segoe UI Semilight" panose="020B0402040204020203" pitchFamily="34" charset="0"/>
              </a:rPr>
              <a:t>数据库的表单中每一个数据项的数据类型，描述等等</a:t>
            </a:r>
            <a:endParaRPr lang="zh-CN" altLang="en-US" sz="1600">
              <a:solidFill>
                <a:schemeClr val="bg1"/>
              </a:solidFill>
              <a:latin typeface="Segoe UI Semilight" panose="020B0402040204020203" pitchFamily="34" charset="0"/>
              <a:cs typeface="Segoe UI Semilight" panose="020B0402040204020203" pitchFamily="34" charset="0"/>
            </a:endParaRPr>
          </a:p>
        </p:txBody>
      </p:sp>
      <p:sp>
        <p:nvSpPr>
          <p:cNvPr id="3" name="直角三角形 2"/>
          <p:cNvSpPr/>
          <p:nvPr/>
        </p:nvSpPr>
        <p:spPr>
          <a:xfrm rot="5400000">
            <a:off x="1068946" y="1917369"/>
            <a:ext cx="559742" cy="659248"/>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956809" y="1967122"/>
            <a:ext cx="613666" cy="338554"/>
          </a:xfrm>
          <a:prstGeom prst="rect">
            <a:avLst/>
          </a:prstGeom>
          <a:noFill/>
        </p:spPr>
        <p:txBody>
          <a:bodyPr wrap="square" rtlCol="0">
            <a:spAutoFit/>
          </a:bodyPr>
          <a:lstStyle>
            <a:defPPr>
              <a:defRPr lang="zh-CN"/>
            </a:defPPr>
            <a:lvl1pPr>
              <a:defRPr sz="8800" b="1">
                <a:solidFill>
                  <a:schemeClr val="bg1"/>
                </a:solidFill>
                <a:latin typeface="张海山锐谐体2.0-授权联系：Samtype@QQ.com" panose="02000000000000000000" pitchFamily="2" charset="-122"/>
                <a:ea typeface="张海山锐谐体2.0-授权联系：Samtype@QQ.com" panose="02000000000000000000" pitchFamily="2" charset="-122"/>
              </a:defRPr>
            </a:lvl1pPr>
          </a:lstStyle>
          <a:p>
            <a:r>
              <a:rPr lang="en-US" altLang="zh-CN" sz="1600"/>
              <a:t>01</a:t>
            </a:r>
            <a:endParaRPr lang="zh-CN" altLang="en-US" sz="1600"/>
          </a:p>
        </p:txBody>
      </p:sp>
      <p:sp>
        <p:nvSpPr>
          <p:cNvPr id="18" name="直角三角形 17"/>
          <p:cNvSpPr/>
          <p:nvPr/>
        </p:nvSpPr>
        <p:spPr>
          <a:xfrm rot="5400000">
            <a:off x="4619957" y="1904669"/>
            <a:ext cx="559742" cy="659248"/>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4507820" y="1954422"/>
            <a:ext cx="613666" cy="338554"/>
          </a:xfrm>
          <a:prstGeom prst="rect">
            <a:avLst/>
          </a:prstGeom>
          <a:noFill/>
        </p:spPr>
        <p:txBody>
          <a:bodyPr wrap="square" rtlCol="0">
            <a:spAutoFit/>
          </a:bodyPr>
          <a:lstStyle>
            <a:defPPr>
              <a:defRPr lang="zh-CN"/>
            </a:defPPr>
            <a:lvl1pPr>
              <a:defRPr sz="8800" b="1">
                <a:solidFill>
                  <a:schemeClr val="bg1"/>
                </a:solidFill>
                <a:latin typeface="张海山锐谐体2.0-授权联系：Samtype@QQ.com" panose="02000000000000000000" pitchFamily="2" charset="-122"/>
                <a:ea typeface="张海山锐谐体2.0-授权联系：Samtype@QQ.com" panose="02000000000000000000" pitchFamily="2" charset="-122"/>
              </a:defRPr>
            </a:lvl1pPr>
          </a:lstStyle>
          <a:p>
            <a:r>
              <a:rPr lang="en-US" altLang="zh-CN" sz="1600" smtClean="0"/>
              <a:t>02</a:t>
            </a:r>
            <a:endParaRPr lang="zh-CN" altLang="en-US" sz="1600"/>
          </a:p>
        </p:txBody>
      </p:sp>
      <p:sp>
        <p:nvSpPr>
          <p:cNvPr id="21" name="直角三角形 20"/>
          <p:cNvSpPr/>
          <p:nvPr/>
        </p:nvSpPr>
        <p:spPr>
          <a:xfrm rot="5400000">
            <a:off x="8170967" y="1917369"/>
            <a:ext cx="559742" cy="659248"/>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8058830" y="1967122"/>
            <a:ext cx="613666" cy="338554"/>
          </a:xfrm>
          <a:prstGeom prst="rect">
            <a:avLst/>
          </a:prstGeom>
          <a:noFill/>
        </p:spPr>
        <p:txBody>
          <a:bodyPr wrap="square" rtlCol="0">
            <a:spAutoFit/>
          </a:bodyPr>
          <a:lstStyle>
            <a:defPPr>
              <a:defRPr lang="zh-CN"/>
            </a:defPPr>
            <a:lvl1pPr>
              <a:defRPr sz="8800" b="1">
                <a:solidFill>
                  <a:schemeClr val="bg1"/>
                </a:solidFill>
                <a:latin typeface="张海山锐谐体2.0-授权联系：Samtype@QQ.com" panose="02000000000000000000" pitchFamily="2" charset="-122"/>
                <a:ea typeface="张海山锐谐体2.0-授权联系：Samtype@QQ.com" panose="02000000000000000000" pitchFamily="2" charset="-122"/>
              </a:defRPr>
            </a:lvl1pPr>
          </a:lstStyle>
          <a:p>
            <a:r>
              <a:rPr lang="en-US" altLang="zh-CN" sz="1600" smtClean="0"/>
              <a:t>03</a:t>
            </a:r>
            <a:endParaRPr lang="zh-CN" altLang="en-US" sz="1600"/>
          </a:p>
        </p:txBody>
      </p:sp>
      <p:sp>
        <p:nvSpPr>
          <p:cNvPr id="28" name="文本框 27"/>
          <p:cNvSpPr txBox="1"/>
          <p:nvPr/>
        </p:nvSpPr>
        <p:spPr>
          <a:xfrm>
            <a:off x="4570204" y="4311354"/>
            <a:ext cx="2351977" cy="384810"/>
          </a:xfrm>
          <a:prstGeom prst="rect">
            <a:avLst/>
          </a:prstGeom>
          <a:noFill/>
        </p:spPr>
        <p:txBody>
          <a:bodyPr wrap="square" rtlCol="0">
            <a:spAutoFit/>
          </a:bodyPr>
          <a:lstStyle/>
          <a:p>
            <a:r>
              <a:rPr lang="en-US" altLang="zh-CN" b="1" smtClean="0">
                <a:solidFill>
                  <a:schemeClr val="accent4"/>
                </a:solidFill>
              </a:rPr>
              <a:t>物理结构设计</a:t>
            </a:r>
            <a:endParaRPr lang="en-US" altLang="zh-CN" b="1" smtClean="0">
              <a:solidFill>
                <a:schemeClr val="accent4"/>
              </a:solidFill>
            </a:endParaRPr>
          </a:p>
        </p:txBody>
      </p:sp>
      <p:sp>
        <p:nvSpPr>
          <p:cNvPr id="29" name="文本框 28"/>
          <p:cNvSpPr txBox="1"/>
          <p:nvPr/>
        </p:nvSpPr>
        <p:spPr>
          <a:xfrm>
            <a:off x="4570204" y="4638117"/>
            <a:ext cx="3113977" cy="596265"/>
          </a:xfrm>
          <a:prstGeom prst="rect">
            <a:avLst/>
          </a:prstGeom>
          <a:noFill/>
        </p:spPr>
        <p:txBody>
          <a:bodyPr wrap="square" rtlCol="0">
            <a:spAutoFit/>
          </a:bodyPr>
          <a:lstStyle/>
          <a:p>
            <a:r>
              <a:rPr lang="zh-CN" altLang="en-US" sz="1600" smtClean="0">
                <a:solidFill>
                  <a:schemeClr val="bg1"/>
                </a:solidFill>
                <a:latin typeface="Segoe UI Semilight" panose="020B0402040204020203" pitchFamily="34" charset="0"/>
                <a:cs typeface="Segoe UI Semilight" panose="020B0402040204020203" pitchFamily="34" charset="0"/>
              </a:rPr>
              <a:t>描述每个数据项的存取要求，存取单位，访问方法等</a:t>
            </a:r>
            <a:endParaRPr lang="zh-CN" altLang="en-US" sz="1600" smtClean="0">
              <a:solidFill>
                <a:schemeClr val="bg1"/>
              </a:solidFill>
              <a:latin typeface="Segoe UI Semilight" panose="020B0402040204020203" pitchFamily="34" charset="0"/>
              <a:cs typeface="Segoe UI Semilight" panose="020B0402040204020203" pitchFamily="34" charset="0"/>
            </a:endParaRPr>
          </a:p>
        </p:txBody>
      </p:sp>
      <p:sp>
        <p:nvSpPr>
          <p:cNvPr id="31" name="文本框 30"/>
          <p:cNvSpPr txBox="1"/>
          <p:nvPr/>
        </p:nvSpPr>
        <p:spPr>
          <a:xfrm>
            <a:off x="8121015" y="4311650"/>
            <a:ext cx="2514600" cy="384810"/>
          </a:xfrm>
          <a:prstGeom prst="rect">
            <a:avLst/>
          </a:prstGeom>
          <a:noFill/>
        </p:spPr>
        <p:txBody>
          <a:bodyPr wrap="square" rtlCol="0">
            <a:spAutoFit/>
          </a:bodyPr>
          <a:lstStyle/>
          <a:p>
            <a:r>
              <a:rPr lang="en-US" altLang="zh-CN" b="1" smtClean="0">
                <a:solidFill>
                  <a:schemeClr val="accent4"/>
                </a:solidFill>
              </a:rPr>
              <a:t>数据结构与程序的关系</a:t>
            </a:r>
            <a:endParaRPr lang="en-US" altLang="zh-CN" b="1" smtClean="0">
              <a:solidFill>
                <a:schemeClr val="accent4"/>
              </a:solidFill>
            </a:endParaRPr>
          </a:p>
        </p:txBody>
      </p:sp>
      <p:sp>
        <p:nvSpPr>
          <p:cNvPr id="32" name="文本框 31"/>
          <p:cNvSpPr txBox="1"/>
          <p:nvPr/>
        </p:nvSpPr>
        <p:spPr>
          <a:xfrm>
            <a:off x="8121214" y="4638117"/>
            <a:ext cx="3113977" cy="596265"/>
          </a:xfrm>
          <a:prstGeom prst="rect">
            <a:avLst/>
          </a:prstGeom>
          <a:noFill/>
        </p:spPr>
        <p:txBody>
          <a:bodyPr wrap="square" rtlCol="0">
            <a:spAutoFit/>
          </a:bodyPr>
          <a:lstStyle/>
          <a:p>
            <a:r>
              <a:rPr lang="zh-CN" sz="1600" smtClean="0">
                <a:solidFill>
                  <a:schemeClr val="bg1"/>
                </a:solidFill>
                <a:latin typeface="Segoe UI Semilight" panose="020B0402040204020203" pitchFamily="34" charset="0"/>
                <a:cs typeface="Segoe UI Semilight" panose="020B0402040204020203" pitchFamily="34" charset="0"/>
              </a:rPr>
              <a:t>每个数据表单与程序之间的实现关系</a:t>
            </a:r>
            <a:endParaRPr lang="zh-CN" sz="1600">
              <a:solidFill>
                <a:schemeClr val="bg1"/>
              </a:solidFill>
              <a:latin typeface="Segoe UI Semilight" panose="020B0402040204020203" pitchFamily="34" charset="0"/>
              <a:cs typeface="Segoe UI Semilight" panose="020B0402040204020203" pitchFamily="34" charset="0"/>
            </a:endParaRPr>
          </a:p>
        </p:txBody>
      </p:sp>
      <p:grpSp>
        <p:nvGrpSpPr>
          <p:cNvPr id="34" name="组合 33"/>
          <p:cNvGrpSpPr/>
          <p:nvPr/>
        </p:nvGrpSpPr>
        <p:grpSpPr>
          <a:xfrm>
            <a:off x="672792" y="604872"/>
            <a:ext cx="2652077" cy="411480"/>
            <a:chOff x="672792" y="604872"/>
            <a:chExt cx="2652077" cy="411480"/>
          </a:xfrm>
        </p:grpSpPr>
        <p:sp>
          <p:nvSpPr>
            <p:cNvPr id="35" name="矩形 34"/>
            <p:cNvSpPr/>
            <p:nvPr/>
          </p:nvSpPr>
          <p:spPr>
            <a:xfrm>
              <a:off x="1531629" y="604872"/>
              <a:ext cx="1793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宋体" panose="02010600030101010101" pitchFamily="2" charset="-122"/>
                  <a:cs typeface="Meiryo UI" panose="020B0604030504040204" pitchFamily="34" charset="-128"/>
                </a:rPr>
                <a:t>数据结构设计</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36" name="直角三角形 35"/>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直角三角形 36"/>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2"/>
          <p:cNvSpPr/>
          <p:nvPr/>
        </p:nvSpPr>
        <p:spPr>
          <a:xfrm>
            <a:off x="4651597" y="1981987"/>
            <a:ext cx="2030592" cy="2030592"/>
          </a:xfrm>
          <a:custGeom>
            <a:avLst/>
            <a:gdLst>
              <a:gd name="connsiteX0" fmla="*/ 1069145 w 2138291"/>
              <a:gd name="connsiteY0" fmla="*/ 0 h 2138291"/>
              <a:gd name="connsiteX1" fmla="*/ 2138291 w 2138291"/>
              <a:gd name="connsiteY1" fmla="*/ 1069145 h 2138291"/>
              <a:gd name="connsiteX2" fmla="*/ 1069145 w 2138291"/>
              <a:gd name="connsiteY2" fmla="*/ 2138291 h 2138291"/>
              <a:gd name="connsiteX3" fmla="*/ 0 w 2138291"/>
              <a:gd name="connsiteY3" fmla="*/ 1069145 h 2138291"/>
            </a:gdLst>
            <a:ahLst/>
            <a:cxnLst>
              <a:cxn ang="0">
                <a:pos x="connsiteX0" y="connsiteY0"/>
              </a:cxn>
              <a:cxn ang="0">
                <a:pos x="connsiteX1" y="connsiteY1"/>
              </a:cxn>
              <a:cxn ang="0">
                <a:pos x="connsiteX2" y="connsiteY2"/>
              </a:cxn>
              <a:cxn ang="0">
                <a:pos x="connsiteX3" y="connsiteY3"/>
              </a:cxn>
            </a:cxnLst>
            <a:rect l="l" t="t" r="r" b="b"/>
            <a:pathLst>
              <a:path w="2138291" h="2138291">
                <a:moveTo>
                  <a:pt x="1069145" y="0"/>
                </a:moveTo>
                <a:lnTo>
                  <a:pt x="2138291" y="1069145"/>
                </a:lnTo>
                <a:lnTo>
                  <a:pt x="1069145" y="2138291"/>
                </a:lnTo>
                <a:lnTo>
                  <a:pt x="0" y="1069145"/>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a:p>
        </p:txBody>
      </p:sp>
      <p:cxnSp>
        <p:nvCxnSpPr>
          <p:cNvPr id="11" name="直接连接符 10"/>
          <p:cNvCxnSpPr/>
          <p:nvPr/>
        </p:nvCxnSpPr>
        <p:spPr>
          <a:xfrm>
            <a:off x="5667527" y="4011944"/>
            <a:ext cx="0" cy="1067125"/>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5652135" y="5139690"/>
            <a:ext cx="1731010" cy="29210"/>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7383337" y="1709711"/>
            <a:ext cx="0" cy="3439208"/>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7678302" y="1398567"/>
            <a:ext cx="3252805" cy="44321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a:p>
        </p:txBody>
      </p:sp>
      <p:cxnSp>
        <p:nvCxnSpPr>
          <p:cNvPr id="16" name="直接连接符 15"/>
          <p:cNvCxnSpPr/>
          <p:nvPr/>
        </p:nvCxnSpPr>
        <p:spPr>
          <a:xfrm flipH="1">
            <a:off x="7383250" y="1620176"/>
            <a:ext cx="295406" cy="0"/>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7897122" y="1425751"/>
            <a:ext cx="3200889" cy="384810"/>
          </a:xfrm>
          <a:prstGeom prst="rect">
            <a:avLst/>
          </a:prstGeom>
          <a:noFill/>
        </p:spPr>
        <p:txBody>
          <a:bodyPr wrap="square" rtlCol="0">
            <a:spAutoFit/>
          </a:bodyPr>
          <a:lstStyle/>
          <a:p>
            <a:r>
              <a:rPr lang="zh-CN" altLang="en-US" b="1" smtClean="0">
                <a:solidFill>
                  <a:schemeClr val="accent4"/>
                </a:solidFill>
              </a:rPr>
              <a:t>运行设计</a:t>
            </a:r>
            <a:endParaRPr lang="zh-CN" altLang="en-US" b="1" smtClean="0">
              <a:solidFill>
                <a:schemeClr val="accent4"/>
              </a:solidFill>
            </a:endParaRPr>
          </a:p>
        </p:txBody>
      </p:sp>
      <p:sp>
        <p:nvSpPr>
          <p:cNvPr id="18" name="文本框 17"/>
          <p:cNvSpPr txBox="1"/>
          <p:nvPr/>
        </p:nvSpPr>
        <p:spPr>
          <a:xfrm>
            <a:off x="7741920" y="2437130"/>
            <a:ext cx="3876040" cy="1027430"/>
          </a:xfrm>
          <a:prstGeom prst="rect">
            <a:avLst/>
          </a:prstGeom>
          <a:noFill/>
        </p:spPr>
        <p:txBody>
          <a:bodyPr wrap="square" rtlCol="0">
            <a:spAutoFit/>
          </a:bodyPr>
          <a:lstStyle/>
          <a:p>
            <a:r>
              <a:rPr lang="zh-CN" altLang="en-US" sz="2000" smtClean="0">
                <a:solidFill>
                  <a:schemeClr val="bg1"/>
                </a:solidFill>
                <a:latin typeface="Segoe UI Semilight" panose="020B0402040204020203" pitchFamily="34" charset="0"/>
                <a:cs typeface="Segoe UI Semilight" panose="020B0402040204020203" pitchFamily="34" charset="0"/>
              </a:rPr>
              <a:t>运行模块组合：项目以窗口为模块，窗口之间的相互组合和跳转构成项目的整体运行模式</a:t>
            </a:r>
            <a:endParaRPr lang="zh-CN" altLang="en-US" sz="2000" smtClean="0">
              <a:solidFill>
                <a:schemeClr val="bg1"/>
              </a:solidFill>
              <a:latin typeface="Segoe UI Semilight" panose="020B0402040204020203" pitchFamily="34" charset="0"/>
              <a:cs typeface="Segoe UI Semilight" panose="020B0402040204020203" pitchFamily="34" charset="0"/>
            </a:endParaRPr>
          </a:p>
        </p:txBody>
      </p:sp>
      <p:sp>
        <p:nvSpPr>
          <p:cNvPr id="19" name="矩形 18"/>
          <p:cNvSpPr/>
          <p:nvPr/>
        </p:nvSpPr>
        <p:spPr>
          <a:xfrm>
            <a:off x="7905750" y="3698240"/>
            <a:ext cx="3712210" cy="1027430"/>
          </a:xfrm>
          <a:prstGeom prst="rect">
            <a:avLst/>
          </a:prstGeom>
        </p:spPr>
        <p:txBody>
          <a:bodyPr wrap="square">
            <a:spAutoFit/>
          </a:bodyPr>
          <a:lstStyle/>
          <a:p>
            <a:r>
              <a:rPr lang="zh-CN" sz="2000" smtClean="0">
                <a:solidFill>
                  <a:schemeClr val="bg1"/>
                </a:solidFill>
                <a:latin typeface="Segoe UI Semilight" panose="020B0402040204020203" pitchFamily="34" charset="0"/>
                <a:cs typeface="Segoe UI Semilight" panose="020B0402040204020203" pitchFamily="34" charset="0"/>
              </a:rPr>
              <a:t>运行控制：用户通过点击界面内的信息进入相应的内容，运行时间一般不做限制。</a:t>
            </a:r>
            <a:endParaRPr lang="zh-CN" sz="2000">
              <a:solidFill>
                <a:schemeClr val="bg1"/>
              </a:solidFill>
              <a:latin typeface="Segoe UI Semilight" panose="020B0402040204020203" pitchFamily="34" charset="0"/>
              <a:cs typeface="Segoe UI Semilight" panose="020B0402040204020203" pitchFamily="34" charset="0"/>
            </a:endParaRPr>
          </a:p>
        </p:txBody>
      </p:sp>
      <p:grpSp>
        <p:nvGrpSpPr>
          <p:cNvPr id="26" name="组合 25"/>
          <p:cNvGrpSpPr/>
          <p:nvPr/>
        </p:nvGrpSpPr>
        <p:grpSpPr>
          <a:xfrm>
            <a:off x="5313515" y="2613243"/>
            <a:ext cx="470563" cy="689273"/>
            <a:chOff x="7362826" y="2633663"/>
            <a:chExt cx="338138" cy="495299"/>
          </a:xfrm>
          <a:solidFill>
            <a:schemeClr val="bg1"/>
          </a:solidFill>
        </p:grpSpPr>
        <p:sp>
          <p:nvSpPr>
            <p:cNvPr id="27" name="Freeform 206"/>
            <p:cNvSpPr/>
            <p:nvPr/>
          </p:nvSpPr>
          <p:spPr bwMode="auto">
            <a:xfrm>
              <a:off x="7362826" y="2667000"/>
              <a:ext cx="260350" cy="338137"/>
            </a:xfrm>
            <a:custGeom>
              <a:avLst/>
              <a:gdLst>
                <a:gd name="T0" fmla="*/ 23 w 23"/>
                <a:gd name="T1" fmla="*/ 28 h 30"/>
                <a:gd name="T2" fmla="*/ 23 w 23"/>
                <a:gd name="T3" fmla="*/ 28 h 30"/>
                <a:gd name="T4" fmla="*/ 14 w 23"/>
                <a:gd name="T5" fmla="*/ 26 h 30"/>
                <a:gd name="T6" fmla="*/ 2 w 23"/>
                <a:gd name="T7" fmla="*/ 9 h 30"/>
                <a:gd name="T8" fmla="*/ 3 w 23"/>
                <a:gd name="T9" fmla="*/ 0 h 30"/>
              </a:gdLst>
              <a:ahLst/>
              <a:cxnLst>
                <a:cxn ang="0">
                  <a:pos x="T0" y="T1"/>
                </a:cxn>
                <a:cxn ang="0">
                  <a:pos x="T2" y="T3"/>
                </a:cxn>
                <a:cxn ang="0">
                  <a:pos x="T4" y="T5"/>
                </a:cxn>
                <a:cxn ang="0">
                  <a:pos x="T6" y="T7"/>
                </a:cxn>
                <a:cxn ang="0">
                  <a:pos x="T8" y="T9"/>
                </a:cxn>
              </a:cxnLst>
              <a:rect l="0" t="0" r="r" b="b"/>
              <a:pathLst>
                <a:path w="23" h="30">
                  <a:moveTo>
                    <a:pt x="23" y="28"/>
                  </a:moveTo>
                  <a:cubicBezTo>
                    <a:pt x="23" y="28"/>
                    <a:pt x="23" y="28"/>
                    <a:pt x="23" y="28"/>
                  </a:cubicBezTo>
                  <a:cubicBezTo>
                    <a:pt x="20" y="30"/>
                    <a:pt x="16" y="29"/>
                    <a:pt x="14" y="26"/>
                  </a:cubicBezTo>
                  <a:cubicBezTo>
                    <a:pt x="2" y="9"/>
                    <a:pt x="2" y="9"/>
                    <a:pt x="2" y="9"/>
                  </a:cubicBezTo>
                  <a:cubicBezTo>
                    <a:pt x="0" y="7"/>
                    <a:pt x="0" y="3"/>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07"/>
            <p:cNvSpPr/>
            <p:nvPr/>
          </p:nvSpPr>
          <p:spPr bwMode="auto">
            <a:xfrm>
              <a:off x="7408863" y="2633663"/>
              <a:ext cx="112713" cy="123825"/>
            </a:xfrm>
            <a:custGeom>
              <a:avLst/>
              <a:gdLst>
                <a:gd name="T0" fmla="*/ 9 w 10"/>
                <a:gd name="T1" fmla="*/ 6 h 11"/>
                <a:gd name="T2" fmla="*/ 8 w 10"/>
                <a:gd name="T3" fmla="*/ 9 h 11"/>
                <a:gd name="T4" fmla="*/ 7 w 10"/>
                <a:gd name="T5" fmla="*/ 10 h 11"/>
                <a:gd name="T6" fmla="*/ 5 w 10"/>
                <a:gd name="T7" fmla="*/ 9 h 11"/>
                <a:gd name="T8" fmla="*/ 1 w 10"/>
                <a:gd name="T9" fmla="*/ 4 h 11"/>
                <a:gd name="T10" fmla="*/ 1 w 10"/>
                <a:gd name="T11" fmla="*/ 2 h 11"/>
                <a:gd name="T12" fmla="*/ 3 w 10"/>
                <a:gd name="T13" fmla="*/ 1 h 11"/>
                <a:gd name="T14" fmla="*/ 5 w 10"/>
                <a:gd name="T15" fmla="*/ 1 h 11"/>
                <a:gd name="T16" fmla="*/ 9 w 10"/>
                <a:gd name="T1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9" y="6"/>
                  </a:moveTo>
                  <a:cubicBezTo>
                    <a:pt x="10" y="7"/>
                    <a:pt x="9" y="9"/>
                    <a:pt x="8" y="9"/>
                  </a:cubicBezTo>
                  <a:cubicBezTo>
                    <a:pt x="7" y="10"/>
                    <a:pt x="7" y="10"/>
                    <a:pt x="7" y="10"/>
                  </a:cubicBezTo>
                  <a:cubicBezTo>
                    <a:pt x="6" y="11"/>
                    <a:pt x="5" y="10"/>
                    <a:pt x="5" y="9"/>
                  </a:cubicBezTo>
                  <a:cubicBezTo>
                    <a:pt x="1" y="4"/>
                    <a:pt x="1" y="4"/>
                    <a:pt x="1" y="4"/>
                  </a:cubicBezTo>
                  <a:cubicBezTo>
                    <a:pt x="0" y="4"/>
                    <a:pt x="1" y="2"/>
                    <a:pt x="1" y="2"/>
                  </a:cubicBezTo>
                  <a:cubicBezTo>
                    <a:pt x="3" y="1"/>
                    <a:pt x="3" y="1"/>
                    <a:pt x="3" y="1"/>
                  </a:cubicBezTo>
                  <a:cubicBezTo>
                    <a:pt x="3" y="0"/>
                    <a:pt x="5" y="1"/>
                    <a:pt x="5" y="1"/>
                  </a:cubicBezTo>
                  <a:lnTo>
                    <a:pt x="9"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08"/>
            <p:cNvSpPr/>
            <p:nvPr/>
          </p:nvSpPr>
          <p:spPr bwMode="auto">
            <a:xfrm>
              <a:off x="7566026" y="2847975"/>
              <a:ext cx="101600" cy="123825"/>
            </a:xfrm>
            <a:custGeom>
              <a:avLst/>
              <a:gdLst>
                <a:gd name="T0" fmla="*/ 9 w 9"/>
                <a:gd name="T1" fmla="*/ 7 h 11"/>
                <a:gd name="T2" fmla="*/ 8 w 9"/>
                <a:gd name="T3" fmla="*/ 9 h 11"/>
                <a:gd name="T4" fmla="*/ 7 w 9"/>
                <a:gd name="T5" fmla="*/ 10 h 11"/>
                <a:gd name="T6" fmla="*/ 4 w 9"/>
                <a:gd name="T7" fmla="*/ 10 h 11"/>
                <a:gd name="T8" fmla="*/ 1 w 9"/>
                <a:gd name="T9" fmla="*/ 5 h 11"/>
                <a:gd name="T10" fmla="*/ 1 w 9"/>
                <a:gd name="T11" fmla="*/ 2 h 11"/>
                <a:gd name="T12" fmla="*/ 2 w 9"/>
                <a:gd name="T13" fmla="*/ 1 h 11"/>
                <a:gd name="T14" fmla="*/ 5 w 9"/>
                <a:gd name="T15" fmla="*/ 2 h 11"/>
                <a:gd name="T16" fmla="*/ 9 w 9"/>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1">
                  <a:moveTo>
                    <a:pt x="9" y="7"/>
                  </a:moveTo>
                  <a:cubicBezTo>
                    <a:pt x="9" y="7"/>
                    <a:pt x="9" y="9"/>
                    <a:pt x="8" y="9"/>
                  </a:cubicBezTo>
                  <a:cubicBezTo>
                    <a:pt x="7" y="10"/>
                    <a:pt x="7" y="10"/>
                    <a:pt x="7" y="10"/>
                  </a:cubicBezTo>
                  <a:cubicBezTo>
                    <a:pt x="6" y="11"/>
                    <a:pt x="5" y="11"/>
                    <a:pt x="4" y="10"/>
                  </a:cubicBezTo>
                  <a:cubicBezTo>
                    <a:pt x="1" y="5"/>
                    <a:pt x="1" y="5"/>
                    <a:pt x="1" y="5"/>
                  </a:cubicBezTo>
                  <a:cubicBezTo>
                    <a:pt x="0" y="4"/>
                    <a:pt x="0" y="3"/>
                    <a:pt x="1" y="2"/>
                  </a:cubicBezTo>
                  <a:cubicBezTo>
                    <a:pt x="2" y="1"/>
                    <a:pt x="2" y="1"/>
                    <a:pt x="2" y="1"/>
                  </a:cubicBezTo>
                  <a:cubicBezTo>
                    <a:pt x="3" y="0"/>
                    <a:pt x="4" y="1"/>
                    <a:pt x="5" y="2"/>
                  </a:cubicBezTo>
                  <a:lnTo>
                    <a:pt x="9"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09"/>
            <p:cNvSpPr/>
            <p:nvPr/>
          </p:nvSpPr>
          <p:spPr bwMode="auto">
            <a:xfrm>
              <a:off x="7362826" y="2994025"/>
              <a:ext cx="338138" cy="134937"/>
            </a:xfrm>
            <a:custGeom>
              <a:avLst/>
              <a:gdLst>
                <a:gd name="T0" fmla="*/ 23 w 30"/>
                <a:gd name="T1" fmla="*/ 12 h 12"/>
                <a:gd name="T2" fmla="*/ 17 w 30"/>
                <a:gd name="T3" fmla="*/ 10 h 12"/>
                <a:gd name="T4" fmla="*/ 15 w 30"/>
                <a:gd name="T5" fmla="*/ 6 h 12"/>
                <a:gd name="T6" fmla="*/ 15 w 30"/>
                <a:gd name="T7" fmla="*/ 6 h 12"/>
                <a:gd name="T8" fmla="*/ 13 w 30"/>
                <a:gd name="T9" fmla="*/ 3 h 12"/>
                <a:gd name="T10" fmla="*/ 8 w 30"/>
                <a:gd name="T11" fmla="*/ 2 h 12"/>
                <a:gd name="T12" fmla="*/ 8 w 30"/>
                <a:gd name="T13" fmla="*/ 2 h 12"/>
                <a:gd name="T14" fmla="*/ 4 w 30"/>
                <a:gd name="T15" fmla="*/ 3 h 12"/>
                <a:gd name="T16" fmla="*/ 2 w 30"/>
                <a:gd name="T17" fmla="*/ 6 h 12"/>
                <a:gd name="T18" fmla="*/ 2 w 30"/>
                <a:gd name="T19" fmla="*/ 6 h 12"/>
                <a:gd name="T20" fmla="*/ 1 w 30"/>
                <a:gd name="T21" fmla="*/ 7 h 12"/>
                <a:gd name="T22" fmla="*/ 0 w 30"/>
                <a:gd name="T23" fmla="*/ 6 h 12"/>
                <a:gd name="T24" fmla="*/ 0 w 30"/>
                <a:gd name="T25" fmla="*/ 6 h 12"/>
                <a:gd name="T26" fmla="*/ 3 w 30"/>
                <a:gd name="T27" fmla="*/ 2 h 12"/>
                <a:gd name="T28" fmla="*/ 8 w 30"/>
                <a:gd name="T29" fmla="*/ 0 h 12"/>
                <a:gd name="T30" fmla="*/ 8 w 30"/>
                <a:gd name="T31" fmla="*/ 0 h 12"/>
                <a:gd name="T32" fmla="*/ 14 w 30"/>
                <a:gd name="T33" fmla="*/ 2 h 12"/>
                <a:gd name="T34" fmla="*/ 16 w 30"/>
                <a:gd name="T35" fmla="*/ 6 h 12"/>
                <a:gd name="T36" fmla="*/ 16 w 30"/>
                <a:gd name="T37" fmla="*/ 6 h 12"/>
                <a:gd name="T38" fmla="*/ 18 w 30"/>
                <a:gd name="T39" fmla="*/ 9 h 12"/>
                <a:gd name="T40" fmla="*/ 23 w 30"/>
                <a:gd name="T41" fmla="*/ 10 h 12"/>
                <a:gd name="T42" fmla="*/ 23 w 30"/>
                <a:gd name="T43" fmla="*/ 10 h 12"/>
                <a:gd name="T44" fmla="*/ 23 w 30"/>
                <a:gd name="T45" fmla="*/ 10 h 12"/>
                <a:gd name="T46" fmla="*/ 27 w 30"/>
                <a:gd name="T47" fmla="*/ 9 h 12"/>
                <a:gd name="T48" fmla="*/ 27 w 30"/>
                <a:gd name="T49" fmla="*/ 9 h 12"/>
                <a:gd name="T50" fmla="*/ 29 w 30"/>
                <a:gd name="T51" fmla="*/ 6 h 12"/>
                <a:gd name="T52" fmla="*/ 29 w 30"/>
                <a:gd name="T53" fmla="*/ 6 h 12"/>
                <a:gd name="T54" fmla="*/ 29 w 30"/>
                <a:gd name="T55" fmla="*/ 6 h 12"/>
                <a:gd name="T56" fmla="*/ 27 w 30"/>
                <a:gd name="T57" fmla="*/ 3 h 12"/>
                <a:gd name="T58" fmla="*/ 22 w 30"/>
                <a:gd name="T59" fmla="*/ 1 h 12"/>
                <a:gd name="T60" fmla="*/ 22 w 30"/>
                <a:gd name="T61" fmla="*/ 1 h 12"/>
                <a:gd name="T62" fmla="*/ 22 w 30"/>
                <a:gd name="T63" fmla="*/ 0 h 12"/>
                <a:gd name="T64" fmla="*/ 28 w 30"/>
                <a:gd name="T65" fmla="*/ 2 h 12"/>
                <a:gd name="T66" fmla="*/ 30 w 30"/>
                <a:gd name="T67" fmla="*/ 6 h 12"/>
                <a:gd name="T68" fmla="*/ 30 w 30"/>
                <a:gd name="T69" fmla="*/ 6 h 12"/>
                <a:gd name="T70" fmla="*/ 28 w 30"/>
                <a:gd name="T71" fmla="*/ 10 h 12"/>
                <a:gd name="T72" fmla="*/ 28 w 30"/>
                <a:gd name="T73" fmla="*/ 10 h 12"/>
                <a:gd name="T74" fmla="*/ 23 w 30"/>
                <a:gd name="T7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12">
                  <a:moveTo>
                    <a:pt x="23" y="12"/>
                  </a:moveTo>
                  <a:cubicBezTo>
                    <a:pt x="21" y="12"/>
                    <a:pt x="19" y="11"/>
                    <a:pt x="17" y="10"/>
                  </a:cubicBezTo>
                  <a:cubicBezTo>
                    <a:pt x="16" y="9"/>
                    <a:pt x="15" y="8"/>
                    <a:pt x="15" y="6"/>
                  </a:cubicBezTo>
                  <a:cubicBezTo>
                    <a:pt x="15" y="6"/>
                    <a:pt x="15" y="6"/>
                    <a:pt x="15" y="6"/>
                  </a:cubicBezTo>
                  <a:cubicBezTo>
                    <a:pt x="15" y="5"/>
                    <a:pt x="14" y="4"/>
                    <a:pt x="13" y="3"/>
                  </a:cubicBezTo>
                  <a:cubicBezTo>
                    <a:pt x="12" y="2"/>
                    <a:pt x="10" y="2"/>
                    <a:pt x="8" y="2"/>
                  </a:cubicBezTo>
                  <a:cubicBezTo>
                    <a:pt x="8" y="2"/>
                    <a:pt x="8" y="2"/>
                    <a:pt x="8" y="2"/>
                  </a:cubicBezTo>
                  <a:cubicBezTo>
                    <a:pt x="6" y="2"/>
                    <a:pt x="5" y="2"/>
                    <a:pt x="4" y="3"/>
                  </a:cubicBezTo>
                  <a:cubicBezTo>
                    <a:pt x="2" y="4"/>
                    <a:pt x="2" y="5"/>
                    <a:pt x="2" y="6"/>
                  </a:cubicBezTo>
                  <a:cubicBezTo>
                    <a:pt x="2" y="6"/>
                    <a:pt x="2" y="6"/>
                    <a:pt x="2" y="6"/>
                  </a:cubicBezTo>
                  <a:cubicBezTo>
                    <a:pt x="2" y="6"/>
                    <a:pt x="2" y="7"/>
                    <a:pt x="1" y="7"/>
                  </a:cubicBezTo>
                  <a:cubicBezTo>
                    <a:pt x="1" y="7"/>
                    <a:pt x="0" y="7"/>
                    <a:pt x="0" y="6"/>
                  </a:cubicBezTo>
                  <a:cubicBezTo>
                    <a:pt x="0" y="6"/>
                    <a:pt x="0" y="6"/>
                    <a:pt x="0" y="6"/>
                  </a:cubicBezTo>
                  <a:cubicBezTo>
                    <a:pt x="0" y="4"/>
                    <a:pt x="1" y="3"/>
                    <a:pt x="3" y="2"/>
                  </a:cubicBezTo>
                  <a:cubicBezTo>
                    <a:pt x="4" y="1"/>
                    <a:pt x="6" y="0"/>
                    <a:pt x="8" y="0"/>
                  </a:cubicBezTo>
                  <a:cubicBezTo>
                    <a:pt x="8" y="0"/>
                    <a:pt x="8" y="0"/>
                    <a:pt x="8" y="0"/>
                  </a:cubicBezTo>
                  <a:cubicBezTo>
                    <a:pt x="10" y="0"/>
                    <a:pt x="12" y="1"/>
                    <a:pt x="14" y="2"/>
                  </a:cubicBezTo>
                  <a:cubicBezTo>
                    <a:pt x="15" y="3"/>
                    <a:pt x="16" y="4"/>
                    <a:pt x="16" y="6"/>
                  </a:cubicBezTo>
                  <a:cubicBezTo>
                    <a:pt x="16" y="6"/>
                    <a:pt x="16" y="6"/>
                    <a:pt x="16" y="6"/>
                  </a:cubicBezTo>
                  <a:cubicBezTo>
                    <a:pt x="16" y="7"/>
                    <a:pt x="17" y="8"/>
                    <a:pt x="18" y="9"/>
                  </a:cubicBezTo>
                  <a:cubicBezTo>
                    <a:pt x="19" y="10"/>
                    <a:pt x="21" y="10"/>
                    <a:pt x="23" y="10"/>
                  </a:cubicBezTo>
                  <a:cubicBezTo>
                    <a:pt x="23" y="10"/>
                    <a:pt x="23" y="10"/>
                    <a:pt x="23" y="10"/>
                  </a:cubicBezTo>
                  <a:cubicBezTo>
                    <a:pt x="23" y="10"/>
                    <a:pt x="23" y="10"/>
                    <a:pt x="23" y="10"/>
                  </a:cubicBezTo>
                  <a:cubicBezTo>
                    <a:pt x="25" y="10"/>
                    <a:pt x="26" y="10"/>
                    <a:pt x="27" y="9"/>
                  </a:cubicBezTo>
                  <a:cubicBezTo>
                    <a:pt x="27" y="9"/>
                    <a:pt x="27" y="9"/>
                    <a:pt x="27" y="9"/>
                  </a:cubicBezTo>
                  <a:cubicBezTo>
                    <a:pt x="29" y="8"/>
                    <a:pt x="29" y="7"/>
                    <a:pt x="29" y="6"/>
                  </a:cubicBezTo>
                  <a:cubicBezTo>
                    <a:pt x="29" y="6"/>
                    <a:pt x="29" y="6"/>
                    <a:pt x="29" y="6"/>
                  </a:cubicBezTo>
                  <a:cubicBezTo>
                    <a:pt x="29" y="6"/>
                    <a:pt x="29" y="6"/>
                    <a:pt x="29" y="6"/>
                  </a:cubicBezTo>
                  <a:cubicBezTo>
                    <a:pt x="29" y="5"/>
                    <a:pt x="28" y="4"/>
                    <a:pt x="27" y="3"/>
                  </a:cubicBezTo>
                  <a:cubicBezTo>
                    <a:pt x="26" y="2"/>
                    <a:pt x="24" y="1"/>
                    <a:pt x="22" y="1"/>
                  </a:cubicBezTo>
                  <a:cubicBezTo>
                    <a:pt x="22" y="1"/>
                    <a:pt x="22" y="1"/>
                    <a:pt x="22" y="1"/>
                  </a:cubicBezTo>
                  <a:cubicBezTo>
                    <a:pt x="22" y="0"/>
                    <a:pt x="22" y="0"/>
                    <a:pt x="22" y="0"/>
                  </a:cubicBezTo>
                  <a:cubicBezTo>
                    <a:pt x="25" y="0"/>
                    <a:pt x="27" y="1"/>
                    <a:pt x="28" y="2"/>
                  </a:cubicBezTo>
                  <a:cubicBezTo>
                    <a:pt x="29" y="3"/>
                    <a:pt x="30" y="4"/>
                    <a:pt x="30" y="6"/>
                  </a:cubicBezTo>
                  <a:cubicBezTo>
                    <a:pt x="30" y="6"/>
                    <a:pt x="30" y="6"/>
                    <a:pt x="30" y="6"/>
                  </a:cubicBezTo>
                  <a:cubicBezTo>
                    <a:pt x="30" y="8"/>
                    <a:pt x="30" y="9"/>
                    <a:pt x="28" y="10"/>
                  </a:cubicBezTo>
                  <a:cubicBezTo>
                    <a:pt x="28" y="10"/>
                    <a:pt x="28" y="10"/>
                    <a:pt x="28" y="10"/>
                  </a:cubicBezTo>
                  <a:cubicBezTo>
                    <a:pt x="27" y="11"/>
                    <a:pt x="25" y="12"/>
                    <a:pt x="2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5" name="组合 34"/>
          <p:cNvGrpSpPr/>
          <p:nvPr/>
        </p:nvGrpSpPr>
        <p:grpSpPr>
          <a:xfrm>
            <a:off x="672792" y="629637"/>
            <a:ext cx="2132647" cy="411480"/>
            <a:chOff x="672792" y="629637"/>
            <a:chExt cx="2132647" cy="411480"/>
          </a:xfrm>
        </p:grpSpPr>
        <p:sp>
          <p:nvSpPr>
            <p:cNvPr id="36" name="矩形 35"/>
            <p:cNvSpPr/>
            <p:nvPr/>
          </p:nvSpPr>
          <p:spPr>
            <a:xfrm>
              <a:off x="844559" y="629637"/>
              <a:ext cx="1960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运行及出错设计</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37" name="直角三角形 3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8" name="直角三角形 3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6" name="直接连接符 5"/>
          <p:cNvCxnSpPr/>
          <p:nvPr/>
        </p:nvCxnSpPr>
        <p:spPr>
          <a:xfrm flipV="1">
            <a:off x="3688715" y="2011045"/>
            <a:ext cx="1963420" cy="6350"/>
          </a:xfrm>
          <a:prstGeom prst="line">
            <a:avLst/>
          </a:prstGeom>
          <a:ln>
            <a:solidFill>
              <a:schemeClr val="bg1"/>
            </a:solidFill>
            <a:prstDash val="dashDot"/>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844812" y="1841676"/>
            <a:ext cx="3200889" cy="384810"/>
          </a:xfrm>
          <a:prstGeom prst="rect">
            <a:avLst/>
          </a:prstGeom>
          <a:noFill/>
        </p:spPr>
        <p:txBody>
          <a:bodyPr wrap="square" rtlCol="0">
            <a:spAutoFit/>
          </a:bodyPr>
          <a:p>
            <a:r>
              <a:rPr lang="zh-CN" altLang="en-US" b="1" smtClean="0">
                <a:solidFill>
                  <a:schemeClr val="accent4"/>
                </a:solidFill>
              </a:rPr>
              <a:t>出错设计</a:t>
            </a:r>
            <a:endParaRPr lang="zh-CN" altLang="en-US" b="1" smtClean="0">
              <a:solidFill>
                <a:schemeClr val="accent4"/>
              </a:solidFill>
            </a:endParaRPr>
          </a:p>
        </p:txBody>
      </p:sp>
      <p:sp>
        <p:nvSpPr>
          <p:cNvPr id="9" name="矩形 8"/>
          <p:cNvSpPr/>
          <p:nvPr/>
        </p:nvSpPr>
        <p:spPr>
          <a:xfrm>
            <a:off x="435492" y="1783377"/>
            <a:ext cx="3252805" cy="443218"/>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1600"/>
          </a:p>
        </p:txBody>
      </p:sp>
      <p:sp>
        <p:nvSpPr>
          <p:cNvPr id="20" name="文本框 19"/>
          <p:cNvSpPr txBox="1"/>
          <p:nvPr/>
        </p:nvSpPr>
        <p:spPr>
          <a:xfrm>
            <a:off x="775335" y="2484120"/>
            <a:ext cx="3876040" cy="722630"/>
          </a:xfrm>
          <a:prstGeom prst="rect">
            <a:avLst/>
          </a:prstGeom>
          <a:noFill/>
        </p:spPr>
        <p:txBody>
          <a:bodyPr wrap="square" rtlCol="0">
            <a:spAutoFit/>
          </a:bodyPr>
          <a:p>
            <a:r>
              <a:rPr lang="zh-CN" altLang="en-US" sz="2000" smtClean="0">
                <a:solidFill>
                  <a:schemeClr val="bg1"/>
                </a:solidFill>
                <a:latin typeface="Segoe UI Semilight" panose="020B0402040204020203" pitchFamily="34" charset="0"/>
                <a:cs typeface="Segoe UI Semilight" panose="020B0402040204020203" pitchFamily="34" charset="0"/>
              </a:rPr>
              <a:t>出错信息（错误，含义，处理方法）</a:t>
            </a:r>
            <a:endParaRPr lang="zh-CN" altLang="en-US" sz="2000" smtClean="0">
              <a:solidFill>
                <a:schemeClr val="bg1"/>
              </a:solidFill>
              <a:latin typeface="Segoe UI Semilight" panose="020B0402040204020203" pitchFamily="34" charset="0"/>
              <a:cs typeface="Segoe UI Semilight" panose="020B0402040204020203" pitchFamily="34" charset="0"/>
            </a:endParaRPr>
          </a:p>
        </p:txBody>
      </p:sp>
      <p:pic>
        <p:nvPicPr>
          <p:cNvPr id="39" name="图片 38"/>
          <p:cNvPicPr>
            <a:picLocks noChangeAspect="1"/>
          </p:cNvPicPr>
          <p:nvPr/>
        </p:nvPicPr>
        <p:blipFill>
          <a:blip r:embed="rId1"/>
          <a:srcRect l="28291" t="38571" r="29658" b="49023"/>
          <a:stretch>
            <a:fillRect/>
          </a:stretch>
        </p:blipFill>
        <p:spPr>
          <a:xfrm>
            <a:off x="844550" y="3302635"/>
            <a:ext cx="3807460" cy="907415"/>
          </a:xfrm>
          <a:prstGeom prst="rect">
            <a:avLst/>
          </a:prstGeom>
        </p:spPr>
      </p:pic>
      <p:sp>
        <p:nvSpPr>
          <p:cNvPr id="41" name="矩形 40"/>
          <p:cNvSpPr/>
          <p:nvPr/>
        </p:nvSpPr>
        <p:spPr>
          <a:xfrm>
            <a:off x="1052195" y="4425315"/>
            <a:ext cx="3712210" cy="722630"/>
          </a:xfrm>
          <a:prstGeom prst="rect">
            <a:avLst/>
          </a:prstGeom>
        </p:spPr>
        <p:txBody>
          <a:bodyPr wrap="square">
            <a:spAutoFit/>
          </a:bodyPr>
          <a:p>
            <a:r>
              <a:rPr lang="zh-CN" sz="2000" smtClean="0">
                <a:solidFill>
                  <a:schemeClr val="bg1"/>
                </a:solidFill>
                <a:latin typeface="Segoe UI Semilight" panose="020B0402040204020203" pitchFamily="34" charset="0"/>
                <a:cs typeface="Segoe UI Semilight" panose="020B0402040204020203" pitchFamily="34" charset="0"/>
              </a:rPr>
              <a:t>处理对策：恢复再启动，降效，定时保存。</a:t>
            </a:r>
            <a:endParaRPr lang="zh-CN" sz="2000">
              <a:solidFill>
                <a:schemeClr val="bg1"/>
              </a:solidFill>
              <a:latin typeface="Segoe UI Semilight" panose="020B0402040204020203" pitchFamily="34" charset="0"/>
              <a:cs typeface="Segoe UI Semilight" panose="020B0402040204020203" pitchFamily="34" charset="0"/>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燕尾形 4"/>
          <p:cNvSpPr/>
          <p:nvPr/>
        </p:nvSpPr>
        <p:spPr>
          <a:xfrm>
            <a:off x="1270000" y="2082953"/>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燕尾形 7"/>
          <p:cNvSpPr/>
          <p:nvPr/>
        </p:nvSpPr>
        <p:spPr>
          <a:xfrm>
            <a:off x="3190345" y="2082953"/>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5110690" y="2082953"/>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燕尾形 21"/>
          <p:cNvSpPr/>
          <p:nvPr/>
        </p:nvSpPr>
        <p:spPr>
          <a:xfrm>
            <a:off x="7031035" y="2082953"/>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3" name="组合 22"/>
          <p:cNvGrpSpPr/>
          <p:nvPr/>
        </p:nvGrpSpPr>
        <p:grpSpPr>
          <a:xfrm>
            <a:off x="2295649" y="2661613"/>
            <a:ext cx="651925" cy="580341"/>
            <a:chOff x="6699251" y="2735263"/>
            <a:chExt cx="404812" cy="360362"/>
          </a:xfrm>
        </p:grpSpPr>
        <p:sp>
          <p:nvSpPr>
            <p:cNvPr id="25" name="Freeform 27"/>
            <p:cNvSpPr/>
            <p:nvPr/>
          </p:nvSpPr>
          <p:spPr bwMode="auto">
            <a:xfrm>
              <a:off x="6980238" y="2746375"/>
              <a:ext cx="123825" cy="338137"/>
            </a:xfrm>
            <a:custGeom>
              <a:avLst/>
              <a:gdLst>
                <a:gd name="T0" fmla="*/ 9 w 11"/>
                <a:gd name="T1" fmla="*/ 15 h 30"/>
                <a:gd name="T2" fmla="*/ 1 w 11"/>
                <a:gd name="T3" fmla="*/ 1 h 30"/>
                <a:gd name="T4" fmla="*/ 2 w 11"/>
                <a:gd name="T5" fmla="*/ 0 h 30"/>
                <a:gd name="T6" fmla="*/ 11 w 11"/>
                <a:gd name="T7" fmla="*/ 15 h 30"/>
                <a:gd name="T8" fmla="*/ 1 w 11"/>
                <a:gd name="T9" fmla="*/ 30 h 30"/>
                <a:gd name="T10" fmla="*/ 0 w 11"/>
                <a:gd name="T11" fmla="*/ 28 h 30"/>
                <a:gd name="T12" fmla="*/ 9 w 11"/>
                <a:gd name="T13" fmla="*/ 15 h 30"/>
              </a:gdLst>
              <a:ahLst/>
              <a:cxnLst>
                <a:cxn ang="0">
                  <a:pos x="T0" y="T1"/>
                </a:cxn>
                <a:cxn ang="0">
                  <a:pos x="T2" y="T3"/>
                </a:cxn>
                <a:cxn ang="0">
                  <a:pos x="T4" y="T5"/>
                </a:cxn>
                <a:cxn ang="0">
                  <a:pos x="T6" y="T7"/>
                </a:cxn>
                <a:cxn ang="0">
                  <a:pos x="T8" y="T9"/>
                </a:cxn>
                <a:cxn ang="0">
                  <a:pos x="T10" y="T11"/>
                </a:cxn>
                <a:cxn ang="0">
                  <a:pos x="T12" y="T13"/>
                </a:cxn>
              </a:cxnLst>
              <a:rect l="0" t="0" r="r" b="b"/>
              <a:pathLst>
                <a:path w="11" h="30">
                  <a:moveTo>
                    <a:pt x="9" y="15"/>
                  </a:moveTo>
                  <a:cubicBezTo>
                    <a:pt x="9" y="9"/>
                    <a:pt x="6" y="4"/>
                    <a:pt x="1" y="1"/>
                  </a:cubicBezTo>
                  <a:cubicBezTo>
                    <a:pt x="2" y="0"/>
                    <a:pt x="2" y="0"/>
                    <a:pt x="2" y="0"/>
                  </a:cubicBezTo>
                  <a:cubicBezTo>
                    <a:pt x="7" y="2"/>
                    <a:pt x="11" y="8"/>
                    <a:pt x="11" y="15"/>
                  </a:cubicBezTo>
                  <a:cubicBezTo>
                    <a:pt x="11" y="21"/>
                    <a:pt x="7" y="27"/>
                    <a:pt x="1" y="30"/>
                  </a:cubicBezTo>
                  <a:cubicBezTo>
                    <a:pt x="0" y="28"/>
                    <a:pt x="0" y="28"/>
                    <a:pt x="0" y="28"/>
                  </a:cubicBezTo>
                  <a:cubicBezTo>
                    <a:pt x="5" y="25"/>
                    <a:pt x="9" y="20"/>
                    <a:pt x="9" y="1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6" name="Freeform 28"/>
            <p:cNvSpPr/>
            <p:nvPr/>
          </p:nvSpPr>
          <p:spPr bwMode="auto">
            <a:xfrm>
              <a:off x="6946901" y="2768600"/>
              <a:ext cx="101600" cy="282575"/>
            </a:xfrm>
            <a:custGeom>
              <a:avLst/>
              <a:gdLst>
                <a:gd name="T0" fmla="*/ 7 w 9"/>
                <a:gd name="T1" fmla="*/ 13 h 25"/>
                <a:gd name="T2" fmla="*/ 0 w 9"/>
                <a:gd name="T3" fmla="*/ 2 h 25"/>
                <a:gd name="T4" fmla="*/ 1 w 9"/>
                <a:gd name="T5" fmla="*/ 0 h 25"/>
                <a:gd name="T6" fmla="*/ 9 w 9"/>
                <a:gd name="T7" fmla="*/ 13 h 25"/>
                <a:gd name="T8" fmla="*/ 1 w 9"/>
                <a:gd name="T9" fmla="*/ 25 h 25"/>
                <a:gd name="T10" fmla="*/ 0 w 9"/>
                <a:gd name="T11" fmla="*/ 23 h 25"/>
                <a:gd name="T12" fmla="*/ 7 w 9"/>
                <a:gd name="T13" fmla="*/ 13 h 25"/>
              </a:gdLst>
              <a:ahLst/>
              <a:cxnLst>
                <a:cxn ang="0">
                  <a:pos x="T0" y="T1"/>
                </a:cxn>
                <a:cxn ang="0">
                  <a:pos x="T2" y="T3"/>
                </a:cxn>
                <a:cxn ang="0">
                  <a:pos x="T4" y="T5"/>
                </a:cxn>
                <a:cxn ang="0">
                  <a:pos x="T6" y="T7"/>
                </a:cxn>
                <a:cxn ang="0">
                  <a:pos x="T8" y="T9"/>
                </a:cxn>
                <a:cxn ang="0">
                  <a:pos x="T10" y="T11"/>
                </a:cxn>
                <a:cxn ang="0">
                  <a:pos x="T12" y="T13"/>
                </a:cxn>
              </a:cxnLst>
              <a:rect l="0" t="0" r="r" b="b"/>
              <a:pathLst>
                <a:path w="9" h="25">
                  <a:moveTo>
                    <a:pt x="7" y="13"/>
                  </a:moveTo>
                  <a:cubicBezTo>
                    <a:pt x="7" y="8"/>
                    <a:pt x="4" y="4"/>
                    <a:pt x="0" y="2"/>
                  </a:cubicBezTo>
                  <a:cubicBezTo>
                    <a:pt x="1" y="0"/>
                    <a:pt x="1" y="0"/>
                    <a:pt x="1" y="0"/>
                  </a:cubicBezTo>
                  <a:cubicBezTo>
                    <a:pt x="6" y="2"/>
                    <a:pt x="9" y="7"/>
                    <a:pt x="9" y="13"/>
                  </a:cubicBezTo>
                  <a:cubicBezTo>
                    <a:pt x="9" y="18"/>
                    <a:pt x="6" y="23"/>
                    <a:pt x="1" y="25"/>
                  </a:cubicBezTo>
                  <a:cubicBezTo>
                    <a:pt x="0" y="23"/>
                    <a:pt x="0" y="23"/>
                    <a:pt x="0" y="23"/>
                  </a:cubicBezTo>
                  <a:cubicBezTo>
                    <a:pt x="4" y="21"/>
                    <a:pt x="7" y="17"/>
                    <a:pt x="7" y="1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7" name="Freeform 29"/>
            <p:cNvSpPr/>
            <p:nvPr/>
          </p:nvSpPr>
          <p:spPr bwMode="auto">
            <a:xfrm>
              <a:off x="6789738" y="2735263"/>
              <a:ext cx="123825" cy="360362"/>
            </a:xfrm>
            <a:custGeom>
              <a:avLst/>
              <a:gdLst>
                <a:gd name="T0" fmla="*/ 0 w 78"/>
                <a:gd name="T1" fmla="*/ 64 h 227"/>
                <a:gd name="T2" fmla="*/ 0 w 78"/>
                <a:gd name="T3" fmla="*/ 156 h 227"/>
                <a:gd name="T4" fmla="*/ 49 w 78"/>
                <a:gd name="T5" fmla="*/ 199 h 227"/>
                <a:gd name="T6" fmla="*/ 49 w 78"/>
                <a:gd name="T7" fmla="*/ 114 h 227"/>
                <a:gd name="T8" fmla="*/ 56 w 78"/>
                <a:gd name="T9" fmla="*/ 114 h 227"/>
                <a:gd name="T10" fmla="*/ 56 w 78"/>
                <a:gd name="T11" fmla="*/ 206 h 227"/>
                <a:gd name="T12" fmla="*/ 78 w 78"/>
                <a:gd name="T13" fmla="*/ 227 h 227"/>
                <a:gd name="T14" fmla="*/ 78 w 78"/>
                <a:gd name="T15" fmla="*/ 0 h 227"/>
                <a:gd name="T16" fmla="*/ 0 w 78"/>
                <a:gd name="T17" fmla="*/ 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27">
                  <a:moveTo>
                    <a:pt x="0" y="64"/>
                  </a:moveTo>
                  <a:lnTo>
                    <a:pt x="0" y="156"/>
                  </a:lnTo>
                  <a:lnTo>
                    <a:pt x="49" y="199"/>
                  </a:lnTo>
                  <a:lnTo>
                    <a:pt x="49" y="114"/>
                  </a:lnTo>
                  <a:lnTo>
                    <a:pt x="56" y="114"/>
                  </a:lnTo>
                  <a:lnTo>
                    <a:pt x="56" y="206"/>
                  </a:lnTo>
                  <a:lnTo>
                    <a:pt x="78" y="227"/>
                  </a:lnTo>
                  <a:lnTo>
                    <a:pt x="78" y="0"/>
                  </a:lnTo>
                  <a:lnTo>
                    <a:pt x="0" y="6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8" name="Freeform 30"/>
            <p:cNvSpPr/>
            <p:nvPr/>
          </p:nvSpPr>
          <p:spPr bwMode="auto">
            <a:xfrm>
              <a:off x="6699251" y="2847975"/>
              <a:ext cx="66675" cy="134937"/>
            </a:xfrm>
            <a:custGeom>
              <a:avLst/>
              <a:gdLst>
                <a:gd name="T0" fmla="*/ 0 w 42"/>
                <a:gd name="T1" fmla="*/ 0 h 85"/>
                <a:gd name="T2" fmla="*/ 0 w 42"/>
                <a:gd name="T3" fmla="*/ 85 h 85"/>
                <a:gd name="T4" fmla="*/ 28 w 42"/>
                <a:gd name="T5" fmla="*/ 85 h 85"/>
                <a:gd name="T6" fmla="*/ 28 w 42"/>
                <a:gd name="T7" fmla="*/ 35 h 85"/>
                <a:gd name="T8" fmla="*/ 35 w 42"/>
                <a:gd name="T9" fmla="*/ 35 h 85"/>
                <a:gd name="T10" fmla="*/ 35 w 42"/>
                <a:gd name="T11" fmla="*/ 85 h 85"/>
                <a:gd name="T12" fmla="*/ 42 w 42"/>
                <a:gd name="T13" fmla="*/ 85 h 85"/>
                <a:gd name="T14" fmla="*/ 42 w 42"/>
                <a:gd name="T15" fmla="*/ 0 h 85"/>
                <a:gd name="T16" fmla="*/ 0 w 42"/>
                <a:gd name="T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85">
                  <a:moveTo>
                    <a:pt x="0" y="0"/>
                  </a:moveTo>
                  <a:lnTo>
                    <a:pt x="0" y="85"/>
                  </a:lnTo>
                  <a:lnTo>
                    <a:pt x="28" y="85"/>
                  </a:lnTo>
                  <a:lnTo>
                    <a:pt x="28" y="35"/>
                  </a:lnTo>
                  <a:lnTo>
                    <a:pt x="35" y="35"/>
                  </a:lnTo>
                  <a:lnTo>
                    <a:pt x="35" y="85"/>
                  </a:lnTo>
                  <a:lnTo>
                    <a:pt x="42" y="85"/>
                  </a:lnTo>
                  <a:lnTo>
                    <a:pt x="42" y="0"/>
                  </a:lnTo>
                  <a:lnTo>
                    <a:pt x="0" y="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30" name="燕尾形 29"/>
          <p:cNvSpPr/>
          <p:nvPr/>
        </p:nvSpPr>
        <p:spPr>
          <a:xfrm>
            <a:off x="8951381" y="2082953"/>
            <a:ext cx="2247900" cy="1828800"/>
          </a:xfrm>
          <a:prstGeom prst="chevron">
            <a:avLst>
              <a:gd name="adj" fmla="val 30791"/>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31" name="组合 30"/>
          <p:cNvGrpSpPr/>
          <p:nvPr/>
        </p:nvGrpSpPr>
        <p:grpSpPr>
          <a:xfrm>
            <a:off x="4300512" y="2573607"/>
            <a:ext cx="479705" cy="702664"/>
            <a:chOff x="7362826" y="2633663"/>
            <a:chExt cx="338138" cy="495299"/>
          </a:xfrm>
          <a:solidFill>
            <a:schemeClr val="bg1"/>
          </a:solidFill>
        </p:grpSpPr>
        <p:sp>
          <p:nvSpPr>
            <p:cNvPr id="33" name="Freeform 206"/>
            <p:cNvSpPr/>
            <p:nvPr/>
          </p:nvSpPr>
          <p:spPr bwMode="auto">
            <a:xfrm>
              <a:off x="7362826" y="2667000"/>
              <a:ext cx="260350" cy="338137"/>
            </a:xfrm>
            <a:custGeom>
              <a:avLst/>
              <a:gdLst>
                <a:gd name="T0" fmla="*/ 23 w 23"/>
                <a:gd name="T1" fmla="*/ 28 h 30"/>
                <a:gd name="T2" fmla="*/ 23 w 23"/>
                <a:gd name="T3" fmla="*/ 28 h 30"/>
                <a:gd name="T4" fmla="*/ 14 w 23"/>
                <a:gd name="T5" fmla="*/ 26 h 30"/>
                <a:gd name="T6" fmla="*/ 2 w 23"/>
                <a:gd name="T7" fmla="*/ 9 h 30"/>
                <a:gd name="T8" fmla="*/ 3 w 23"/>
                <a:gd name="T9" fmla="*/ 0 h 30"/>
              </a:gdLst>
              <a:ahLst/>
              <a:cxnLst>
                <a:cxn ang="0">
                  <a:pos x="T0" y="T1"/>
                </a:cxn>
                <a:cxn ang="0">
                  <a:pos x="T2" y="T3"/>
                </a:cxn>
                <a:cxn ang="0">
                  <a:pos x="T4" y="T5"/>
                </a:cxn>
                <a:cxn ang="0">
                  <a:pos x="T6" y="T7"/>
                </a:cxn>
                <a:cxn ang="0">
                  <a:pos x="T8" y="T9"/>
                </a:cxn>
              </a:cxnLst>
              <a:rect l="0" t="0" r="r" b="b"/>
              <a:pathLst>
                <a:path w="23" h="30">
                  <a:moveTo>
                    <a:pt x="23" y="28"/>
                  </a:moveTo>
                  <a:cubicBezTo>
                    <a:pt x="23" y="28"/>
                    <a:pt x="23" y="28"/>
                    <a:pt x="23" y="28"/>
                  </a:cubicBezTo>
                  <a:cubicBezTo>
                    <a:pt x="20" y="30"/>
                    <a:pt x="16" y="29"/>
                    <a:pt x="14" y="26"/>
                  </a:cubicBezTo>
                  <a:cubicBezTo>
                    <a:pt x="2" y="9"/>
                    <a:pt x="2" y="9"/>
                    <a:pt x="2" y="9"/>
                  </a:cubicBezTo>
                  <a:cubicBezTo>
                    <a:pt x="0" y="7"/>
                    <a:pt x="0" y="3"/>
                    <a:pt x="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07"/>
            <p:cNvSpPr/>
            <p:nvPr/>
          </p:nvSpPr>
          <p:spPr bwMode="auto">
            <a:xfrm>
              <a:off x="7408863" y="2633663"/>
              <a:ext cx="112713" cy="123825"/>
            </a:xfrm>
            <a:custGeom>
              <a:avLst/>
              <a:gdLst>
                <a:gd name="T0" fmla="*/ 9 w 10"/>
                <a:gd name="T1" fmla="*/ 6 h 11"/>
                <a:gd name="T2" fmla="*/ 8 w 10"/>
                <a:gd name="T3" fmla="*/ 9 h 11"/>
                <a:gd name="T4" fmla="*/ 7 w 10"/>
                <a:gd name="T5" fmla="*/ 10 h 11"/>
                <a:gd name="T6" fmla="*/ 5 w 10"/>
                <a:gd name="T7" fmla="*/ 9 h 11"/>
                <a:gd name="T8" fmla="*/ 1 w 10"/>
                <a:gd name="T9" fmla="*/ 4 h 11"/>
                <a:gd name="T10" fmla="*/ 1 w 10"/>
                <a:gd name="T11" fmla="*/ 2 h 11"/>
                <a:gd name="T12" fmla="*/ 3 w 10"/>
                <a:gd name="T13" fmla="*/ 1 h 11"/>
                <a:gd name="T14" fmla="*/ 5 w 10"/>
                <a:gd name="T15" fmla="*/ 1 h 11"/>
                <a:gd name="T16" fmla="*/ 9 w 10"/>
                <a:gd name="T1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9" y="6"/>
                  </a:moveTo>
                  <a:cubicBezTo>
                    <a:pt x="10" y="7"/>
                    <a:pt x="9" y="9"/>
                    <a:pt x="8" y="9"/>
                  </a:cubicBezTo>
                  <a:cubicBezTo>
                    <a:pt x="7" y="10"/>
                    <a:pt x="7" y="10"/>
                    <a:pt x="7" y="10"/>
                  </a:cubicBezTo>
                  <a:cubicBezTo>
                    <a:pt x="6" y="11"/>
                    <a:pt x="5" y="10"/>
                    <a:pt x="5" y="9"/>
                  </a:cubicBezTo>
                  <a:cubicBezTo>
                    <a:pt x="1" y="4"/>
                    <a:pt x="1" y="4"/>
                    <a:pt x="1" y="4"/>
                  </a:cubicBezTo>
                  <a:cubicBezTo>
                    <a:pt x="0" y="4"/>
                    <a:pt x="1" y="2"/>
                    <a:pt x="1" y="2"/>
                  </a:cubicBezTo>
                  <a:cubicBezTo>
                    <a:pt x="3" y="1"/>
                    <a:pt x="3" y="1"/>
                    <a:pt x="3" y="1"/>
                  </a:cubicBezTo>
                  <a:cubicBezTo>
                    <a:pt x="3" y="0"/>
                    <a:pt x="5" y="1"/>
                    <a:pt x="5" y="1"/>
                  </a:cubicBezTo>
                  <a:lnTo>
                    <a:pt x="9"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08"/>
            <p:cNvSpPr/>
            <p:nvPr/>
          </p:nvSpPr>
          <p:spPr bwMode="auto">
            <a:xfrm>
              <a:off x="7566026" y="2847975"/>
              <a:ext cx="101600" cy="123825"/>
            </a:xfrm>
            <a:custGeom>
              <a:avLst/>
              <a:gdLst>
                <a:gd name="T0" fmla="*/ 9 w 9"/>
                <a:gd name="T1" fmla="*/ 7 h 11"/>
                <a:gd name="T2" fmla="*/ 8 w 9"/>
                <a:gd name="T3" fmla="*/ 9 h 11"/>
                <a:gd name="T4" fmla="*/ 7 w 9"/>
                <a:gd name="T5" fmla="*/ 10 h 11"/>
                <a:gd name="T6" fmla="*/ 4 w 9"/>
                <a:gd name="T7" fmla="*/ 10 h 11"/>
                <a:gd name="T8" fmla="*/ 1 w 9"/>
                <a:gd name="T9" fmla="*/ 5 h 11"/>
                <a:gd name="T10" fmla="*/ 1 w 9"/>
                <a:gd name="T11" fmla="*/ 2 h 11"/>
                <a:gd name="T12" fmla="*/ 2 w 9"/>
                <a:gd name="T13" fmla="*/ 1 h 11"/>
                <a:gd name="T14" fmla="*/ 5 w 9"/>
                <a:gd name="T15" fmla="*/ 2 h 11"/>
                <a:gd name="T16" fmla="*/ 9 w 9"/>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1">
                  <a:moveTo>
                    <a:pt x="9" y="7"/>
                  </a:moveTo>
                  <a:cubicBezTo>
                    <a:pt x="9" y="7"/>
                    <a:pt x="9" y="9"/>
                    <a:pt x="8" y="9"/>
                  </a:cubicBezTo>
                  <a:cubicBezTo>
                    <a:pt x="7" y="10"/>
                    <a:pt x="7" y="10"/>
                    <a:pt x="7" y="10"/>
                  </a:cubicBezTo>
                  <a:cubicBezTo>
                    <a:pt x="6" y="11"/>
                    <a:pt x="5" y="11"/>
                    <a:pt x="4" y="10"/>
                  </a:cubicBezTo>
                  <a:cubicBezTo>
                    <a:pt x="1" y="5"/>
                    <a:pt x="1" y="5"/>
                    <a:pt x="1" y="5"/>
                  </a:cubicBezTo>
                  <a:cubicBezTo>
                    <a:pt x="0" y="4"/>
                    <a:pt x="0" y="3"/>
                    <a:pt x="1" y="2"/>
                  </a:cubicBezTo>
                  <a:cubicBezTo>
                    <a:pt x="2" y="1"/>
                    <a:pt x="2" y="1"/>
                    <a:pt x="2" y="1"/>
                  </a:cubicBezTo>
                  <a:cubicBezTo>
                    <a:pt x="3" y="0"/>
                    <a:pt x="4" y="1"/>
                    <a:pt x="5" y="2"/>
                  </a:cubicBezTo>
                  <a:lnTo>
                    <a:pt x="9"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09"/>
            <p:cNvSpPr/>
            <p:nvPr/>
          </p:nvSpPr>
          <p:spPr bwMode="auto">
            <a:xfrm>
              <a:off x="7362826" y="2994025"/>
              <a:ext cx="338138" cy="134937"/>
            </a:xfrm>
            <a:custGeom>
              <a:avLst/>
              <a:gdLst>
                <a:gd name="T0" fmla="*/ 23 w 30"/>
                <a:gd name="T1" fmla="*/ 12 h 12"/>
                <a:gd name="T2" fmla="*/ 17 w 30"/>
                <a:gd name="T3" fmla="*/ 10 h 12"/>
                <a:gd name="T4" fmla="*/ 15 w 30"/>
                <a:gd name="T5" fmla="*/ 6 h 12"/>
                <a:gd name="T6" fmla="*/ 15 w 30"/>
                <a:gd name="T7" fmla="*/ 6 h 12"/>
                <a:gd name="T8" fmla="*/ 13 w 30"/>
                <a:gd name="T9" fmla="*/ 3 h 12"/>
                <a:gd name="T10" fmla="*/ 8 w 30"/>
                <a:gd name="T11" fmla="*/ 2 h 12"/>
                <a:gd name="T12" fmla="*/ 8 w 30"/>
                <a:gd name="T13" fmla="*/ 2 h 12"/>
                <a:gd name="T14" fmla="*/ 4 w 30"/>
                <a:gd name="T15" fmla="*/ 3 h 12"/>
                <a:gd name="T16" fmla="*/ 2 w 30"/>
                <a:gd name="T17" fmla="*/ 6 h 12"/>
                <a:gd name="T18" fmla="*/ 2 w 30"/>
                <a:gd name="T19" fmla="*/ 6 h 12"/>
                <a:gd name="T20" fmla="*/ 1 w 30"/>
                <a:gd name="T21" fmla="*/ 7 h 12"/>
                <a:gd name="T22" fmla="*/ 0 w 30"/>
                <a:gd name="T23" fmla="*/ 6 h 12"/>
                <a:gd name="T24" fmla="*/ 0 w 30"/>
                <a:gd name="T25" fmla="*/ 6 h 12"/>
                <a:gd name="T26" fmla="*/ 3 w 30"/>
                <a:gd name="T27" fmla="*/ 2 h 12"/>
                <a:gd name="T28" fmla="*/ 8 w 30"/>
                <a:gd name="T29" fmla="*/ 0 h 12"/>
                <a:gd name="T30" fmla="*/ 8 w 30"/>
                <a:gd name="T31" fmla="*/ 0 h 12"/>
                <a:gd name="T32" fmla="*/ 14 w 30"/>
                <a:gd name="T33" fmla="*/ 2 h 12"/>
                <a:gd name="T34" fmla="*/ 16 w 30"/>
                <a:gd name="T35" fmla="*/ 6 h 12"/>
                <a:gd name="T36" fmla="*/ 16 w 30"/>
                <a:gd name="T37" fmla="*/ 6 h 12"/>
                <a:gd name="T38" fmla="*/ 18 w 30"/>
                <a:gd name="T39" fmla="*/ 9 h 12"/>
                <a:gd name="T40" fmla="*/ 23 w 30"/>
                <a:gd name="T41" fmla="*/ 10 h 12"/>
                <a:gd name="T42" fmla="*/ 23 w 30"/>
                <a:gd name="T43" fmla="*/ 10 h 12"/>
                <a:gd name="T44" fmla="*/ 23 w 30"/>
                <a:gd name="T45" fmla="*/ 10 h 12"/>
                <a:gd name="T46" fmla="*/ 27 w 30"/>
                <a:gd name="T47" fmla="*/ 9 h 12"/>
                <a:gd name="T48" fmla="*/ 27 w 30"/>
                <a:gd name="T49" fmla="*/ 9 h 12"/>
                <a:gd name="T50" fmla="*/ 29 w 30"/>
                <a:gd name="T51" fmla="*/ 6 h 12"/>
                <a:gd name="T52" fmla="*/ 29 w 30"/>
                <a:gd name="T53" fmla="*/ 6 h 12"/>
                <a:gd name="T54" fmla="*/ 29 w 30"/>
                <a:gd name="T55" fmla="*/ 6 h 12"/>
                <a:gd name="T56" fmla="*/ 27 w 30"/>
                <a:gd name="T57" fmla="*/ 3 h 12"/>
                <a:gd name="T58" fmla="*/ 22 w 30"/>
                <a:gd name="T59" fmla="*/ 1 h 12"/>
                <a:gd name="T60" fmla="*/ 22 w 30"/>
                <a:gd name="T61" fmla="*/ 1 h 12"/>
                <a:gd name="T62" fmla="*/ 22 w 30"/>
                <a:gd name="T63" fmla="*/ 0 h 12"/>
                <a:gd name="T64" fmla="*/ 28 w 30"/>
                <a:gd name="T65" fmla="*/ 2 h 12"/>
                <a:gd name="T66" fmla="*/ 30 w 30"/>
                <a:gd name="T67" fmla="*/ 6 h 12"/>
                <a:gd name="T68" fmla="*/ 30 w 30"/>
                <a:gd name="T69" fmla="*/ 6 h 12"/>
                <a:gd name="T70" fmla="*/ 28 w 30"/>
                <a:gd name="T71" fmla="*/ 10 h 12"/>
                <a:gd name="T72" fmla="*/ 28 w 30"/>
                <a:gd name="T73" fmla="*/ 10 h 12"/>
                <a:gd name="T74" fmla="*/ 23 w 30"/>
                <a:gd name="T7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12">
                  <a:moveTo>
                    <a:pt x="23" y="12"/>
                  </a:moveTo>
                  <a:cubicBezTo>
                    <a:pt x="21" y="12"/>
                    <a:pt x="19" y="11"/>
                    <a:pt x="17" y="10"/>
                  </a:cubicBezTo>
                  <a:cubicBezTo>
                    <a:pt x="16" y="9"/>
                    <a:pt x="15" y="8"/>
                    <a:pt x="15" y="6"/>
                  </a:cubicBezTo>
                  <a:cubicBezTo>
                    <a:pt x="15" y="6"/>
                    <a:pt x="15" y="6"/>
                    <a:pt x="15" y="6"/>
                  </a:cubicBezTo>
                  <a:cubicBezTo>
                    <a:pt x="15" y="5"/>
                    <a:pt x="14" y="4"/>
                    <a:pt x="13" y="3"/>
                  </a:cubicBezTo>
                  <a:cubicBezTo>
                    <a:pt x="12" y="2"/>
                    <a:pt x="10" y="2"/>
                    <a:pt x="8" y="2"/>
                  </a:cubicBezTo>
                  <a:cubicBezTo>
                    <a:pt x="8" y="2"/>
                    <a:pt x="8" y="2"/>
                    <a:pt x="8" y="2"/>
                  </a:cubicBezTo>
                  <a:cubicBezTo>
                    <a:pt x="6" y="2"/>
                    <a:pt x="5" y="2"/>
                    <a:pt x="4" y="3"/>
                  </a:cubicBezTo>
                  <a:cubicBezTo>
                    <a:pt x="2" y="4"/>
                    <a:pt x="2" y="5"/>
                    <a:pt x="2" y="6"/>
                  </a:cubicBezTo>
                  <a:cubicBezTo>
                    <a:pt x="2" y="6"/>
                    <a:pt x="2" y="6"/>
                    <a:pt x="2" y="6"/>
                  </a:cubicBezTo>
                  <a:cubicBezTo>
                    <a:pt x="2" y="6"/>
                    <a:pt x="2" y="7"/>
                    <a:pt x="1" y="7"/>
                  </a:cubicBezTo>
                  <a:cubicBezTo>
                    <a:pt x="1" y="7"/>
                    <a:pt x="0" y="7"/>
                    <a:pt x="0" y="6"/>
                  </a:cubicBezTo>
                  <a:cubicBezTo>
                    <a:pt x="0" y="6"/>
                    <a:pt x="0" y="6"/>
                    <a:pt x="0" y="6"/>
                  </a:cubicBezTo>
                  <a:cubicBezTo>
                    <a:pt x="0" y="4"/>
                    <a:pt x="1" y="3"/>
                    <a:pt x="3" y="2"/>
                  </a:cubicBezTo>
                  <a:cubicBezTo>
                    <a:pt x="4" y="1"/>
                    <a:pt x="6" y="0"/>
                    <a:pt x="8" y="0"/>
                  </a:cubicBezTo>
                  <a:cubicBezTo>
                    <a:pt x="8" y="0"/>
                    <a:pt x="8" y="0"/>
                    <a:pt x="8" y="0"/>
                  </a:cubicBezTo>
                  <a:cubicBezTo>
                    <a:pt x="10" y="0"/>
                    <a:pt x="12" y="1"/>
                    <a:pt x="14" y="2"/>
                  </a:cubicBezTo>
                  <a:cubicBezTo>
                    <a:pt x="15" y="3"/>
                    <a:pt x="16" y="4"/>
                    <a:pt x="16" y="6"/>
                  </a:cubicBezTo>
                  <a:cubicBezTo>
                    <a:pt x="16" y="6"/>
                    <a:pt x="16" y="6"/>
                    <a:pt x="16" y="6"/>
                  </a:cubicBezTo>
                  <a:cubicBezTo>
                    <a:pt x="16" y="7"/>
                    <a:pt x="17" y="8"/>
                    <a:pt x="18" y="9"/>
                  </a:cubicBezTo>
                  <a:cubicBezTo>
                    <a:pt x="19" y="10"/>
                    <a:pt x="21" y="10"/>
                    <a:pt x="23" y="10"/>
                  </a:cubicBezTo>
                  <a:cubicBezTo>
                    <a:pt x="23" y="10"/>
                    <a:pt x="23" y="10"/>
                    <a:pt x="23" y="10"/>
                  </a:cubicBezTo>
                  <a:cubicBezTo>
                    <a:pt x="23" y="10"/>
                    <a:pt x="23" y="10"/>
                    <a:pt x="23" y="10"/>
                  </a:cubicBezTo>
                  <a:cubicBezTo>
                    <a:pt x="25" y="10"/>
                    <a:pt x="26" y="10"/>
                    <a:pt x="27" y="9"/>
                  </a:cubicBezTo>
                  <a:cubicBezTo>
                    <a:pt x="27" y="9"/>
                    <a:pt x="27" y="9"/>
                    <a:pt x="27" y="9"/>
                  </a:cubicBezTo>
                  <a:cubicBezTo>
                    <a:pt x="29" y="8"/>
                    <a:pt x="29" y="7"/>
                    <a:pt x="29" y="6"/>
                  </a:cubicBezTo>
                  <a:cubicBezTo>
                    <a:pt x="29" y="6"/>
                    <a:pt x="29" y="6"/>
                    <a:pt x="29" y="6"/>
                  </a:cubicBezTo>
                  <a:cubicBezTo>
                    <a:pt x="29" y="6"/>
                    <a:pt x="29" y="6"/>
                    <a:pt x="29" y="6"/>
                  </a:cubicBezTo>
                  <a:cubicBezTo>
                    <a:pt x="29" y="5"/>
                    <a:pt x="28" y="4"/>
                    <a:pt x="27" y="3"/>
                  </a:cubicBezTo>
                  <a:cubicBezTo>
                    <a:pt x="26" y="2"/>
                    <a:pt x="24" y="1"/>
                    <a:pt x="22" y="1"/>
                  </a:cubicBezTo>
                  <a:cubicBezTo>
                    <a:pt x="22" y="1"/>
                    <a:pt x="22" y="1"/>
                    <a:pt x="22" y="1"/>
                  </a:cubicBezTo>
                  <a:cubicBezTo>
                    <a:pt x="22" y="0"/>
                    <a:pt x="22" y="0"/>
                    <a:pt x="22" y="0"/>
                  </a:cubicBezTo>
                  <a:cubicBezTo>
                    <a:pt x="25" y="0"/>
                    <a:pt x="27" y="1"/>
                    <a:pt x="28" y="2"/>
                  </a:cubicBezTo>
                  <a:cubicBezTo>
                    <a:pt x="29" y="3"/>
                    <a:pt x="30" y="4"/>
                    <a:pt x="30" y="6"/>
                  </a:cubicBezTo>
                  <a:cubicBezTo>
                    <a:pt x="30" y="6"/>
                    <a:pt x="30" y="6"/>
                    <a:pt x="30" y="6"/>
                  </a:cubicBezTo>
                  <a:cubicBezTo>
                    <a:pt x="30" y="8"/>
                    <a:pt x="30" y="9"/>
                    <a:pt x="28" y="10"/>
                  </a:cubicBezTo>
                  <a:cubicBezTo>
                    <a:pt x="28" y="10"/>
                    <a:pt x="28" y="10"/>
                    <a:pt x="28" y="10"/>
                  </a:cubicBezTo>
                  <a:cubicBezTo>
                    <a:pt x="27" y="11"/>
                    <a:pt x="25" y="12"/>
                    <a:pt x="23"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7" name="文本框 36"/>
          <p:cNvSpPr txBox="1"/>
          <p:nvPr/>
        </p:nvSpPr>
        <p:spPr>
          <a:xfrm>
            <a:off x="1707515" y="3367405"/>
            <a:ext cx="1239520" cy="417830"/>
          </a:xfrm>
          <a:prstGeom prst="rect">
            <a:avLst/>
          </a:prstGeom>
          <a:noFill/>
        </p:spPr>
        <p:txBody>
          <a:bodyPr wrap="square" rtlCol="0">
            <a:spAutoFit/>
          </a:bodyPr>
          <a:lstStyle/>
          <a:p>
            <a:r>
              <a:rPr lang="zh-CN" altLang="en-US" sz="2000" b="1" u="heavy" dirty="0" smtClean="0">
                <a:solidFill>
                  <a:srgbClr val="FF0000"/>
                </a:solidFill>
              </a:rPr>
              <a:t>开发计划</a:t>
            </a:r>
            <a:endParaRPr lang="zh-CN" altLang="en-US" sz="2000" b="1" u="heavy" dirty="0" smtClean="0">
              <a:solidFill>
                <a:srgbClr val="FF0000"/>
              </a:solidFill>
            </a:endParaRPr>
          </a:p>
        </p:txBody>
      </p:sp>
      <p:sp>
        <p:nvSpPr>
          <p:cNvPr id="38" name="文本框 37"/>
          <p:cNvSpPr txBox="1"/>
          <p:nvPr/>
        </p:nvSpPr>
        <p:spPr>
          <a:xfrm>
            <a:off x="3714761" y="3367706"/>
            <a:ext cx="1198880" cy="417830"/>
          </a:xfrm>
          <a:prstGeom prst="rect">
            <a:avLst/>
          </a:prstGeom>
          <a:noFill/>
        </p:spPr>
        <p:txBody>
          <a:bodyPr wrap="none" rtlCol="0">
            <a:spAutoFit/>
          </a:bodyPr>
          <a:lstStyle/>
          <a:p>
            <a:r>
              <a:rPr lang="zh-CN" altLang="en-US" sz="2000" b="1" u="sng" dirty="0">
                <a:solidFill>
                  <a:srgbClr val="FF0000"/>
                </a:solidFill>
                <a:effectLst>
                  <a:outerShdw blurRad="38100" dist="19050" dir="2700000" algn="tl" rotWithShape="0">
                    <a:schemeClr val="dk1">
                      <a:alpha val="40000"/>
                    </a:schemeClr>
                  </a:outerShdw>
                </a:effectLst>
              </a:rPr>
              <a:t>需求分析</a:t>
            </a:r>
            <a:endParaRPr lang="zh-CN" altLang="en-US" sz="2000" b="1" u="sng" dirty="0">
              <a:solidFill>
                <a:srgbClr val="FF0000"/>
              </a:solidFill>
              <a:effectLst>
                <a:outerShdw blurRad="38100" dist="19050" dir="2700000" algn="tl" rotWithShape="0">
                  <a:schemeClr val="dk1">
                    <a:alpha val="40000"/>
                  </a:schemeClr>
                </a:outerShdw>
              </a:effectLst>
            </a:endParaRPr>
          </a:p>
        </p:txBody>
      </p:sp>
      <p:sp>
        <p:nvSpPr>
          <p:cNvPr id="39" name="文本框 38"/>
          <p:cNvSpPr txBox="1"/>
          <p:nvPr/>
        </p:nvSpPr>
        <p:spPr>
          <a:xfrm>
            <a:off x="5780416" y="3189271"/>
            <a:ext cx="1198880" cy="722630"/>
          </a:xfrm>
          <a:prstGeom prst="rect">
            <a:avLst/>
          </a:prstGeom>
          <a:noFill/>
        </p:spPr>
        <p:txBody>
          <a:bodyPr wrap="none" rtlCol="0">
            <a:spAutoFit/>
            <a:scene3d>
              <a:camera prst="orthographicFront"/>
              <a:lightRig rig="soft" dir="t">
                <a:rot lat="0" lon="0" rev="15600000"/>
              </a:lightRig>
            </a:scene3d>
            <a:sp3d extrusionH="57150" prstMaterial="softEdge">
              <a:bevelT w="25400" h="38100"/>
            </a:sp3d>
          </a:bodyPr>
          <a:lstStyle/>
          <a:p>
            <a:r>
              <a:rPr lang="zh-CN" altLang="en-US" sz="2000" b="1" u="sng" dirty="0" smtClean="0">
                <a:solidFill>
                  <a:srgbClr val="FF0000"/>
                </a:solidFill>
                <a:effectLst/>
              </a:rPr>
              <a:t>软件设计</a:t>
            </a:r>
            <a:endParaRPr lang="zh-CN" altLang="en-US" sz="2000" b="1" u="sng" dirty="0" smtClean="0">
              <a:solidFill>
                <a:srgbClr val="FF0000"/>
              </a:solidFill>
              <a:effectLst/>
            </a:endParaRPr>
          </a:p>
          <a:p>
            <a:r>
              <a:rPr lang="zh-CN" altLang="en-US" sz="2000" b="1" u="sng" dirty="0" smtClean="0">
                <a:solidFill>
                  <a:srgbClr val="FF0000"/>
                </a:solidFill>
                <a:effectLst/>
              </a:rPr>
              <a:t>和建模</a:t>
            </a:r>
            <a:endParaRPr lang="zh-CN" altLang="en-US" sz="2000" b="1" u="sng" dirty="0" smtClean="0">
              <a:solidFill>
                <a:srgbClr val="FF0000"/>
              </a:solidFill>
              <a:effectLst/>
            </a:endParaRPr>
          </a:p>
        </p:txBody>
      </p:sp>
      <p:sp>
        <p:nvSpPr>
          <p:cNvPr id="40" name="文本框 39"/>
          <p:cNvSpPr txBox="1"/>
          <p:nvPr/>
        </p:nvSpPr>
        <p:spPr>
          <a:xfrm>
            <a:off x="7574280" y="4104640"/>
            <a:ext cx="796925" cy="417830"/>
          </a:xfrm>
          <a:prstGeom prst="rect">
            <a:avLst/>
          </a:prstGeom>
          <a:noFill/>
        </p:spPr>
        <p:txBody>
          <a:bodyPr wrap="square" rtlCol="0">
            <a:spAutoFit/>
          </a:bodyPr>
          <a:lstStyle/>
          <a:p>
            <a:r>
              <a:rPr lang="zh-CN" altLang="en-US" sz="2000" b="1" u="sng" dirty="0" smtClean="0">
                <a:solidFill>
                  <a:srgbClr val="FF0000"/>
                </a:solidFill>
              </a:rPr>
              <a:t>编</a:t>
            </a:r>
            <a:r>
              <a:rPr lang="zh-CN" altLang="en-US" sz="2000" b="1" u="sng" dirty="0" smtClean="0">
                <a:solidFill>
                  <a:schemeClr val="accent4"/>
                </a:solidFill>
              </a:rPr>
              <a:t>码</a:t>
            </a:r>
            <a:endParaRPr lang="zh-CN" altLang="en-US" sz="2000" b="1" u="sng" dirty="0" smtClean="0">
              <a:solidFill>
                <a:schemeClr val="accent4"/>
              </a:solidFill>
            </a:endParaRPr>
          </a:p>
        </p:txBody>
      </p:sp>
      <p:sp>
        <p:nvSpPr>
          <p:cNvPr id="41" name="文本框 40"/>
          <p:cNvSpPr txBox="1"/>
          <p:nvPr/>
        </p:nvSpPr>
        <p:spPr>
          <a:xfrm>
            <a:off x="9001136" y="4120181"/>
            <a:ext cx="690880" cy="417830"/>
          </a:xfrm>
          <a:prstGeom prst="rect">
            <a:avLst/>
          </a:prstGeom>
          <a:noFill/>
        </p:spPr>
        <p:txBody>
          <a:bodyPr wrap="none" rtlCol="0">
            <a:spAutoFit/>
          </a:bodyPr>
          <a:lstStyle/>
          <a:p>
            <a:r>
              <a:rPr lang="zh-CN" altLang="en-US" sz="2000" b="1" u="sng" dirty="0">
                <a:solidFill>
                  <a:schemeClr val="accent4"/>
                </a:solidFill>
              </a:rPr>
              <a:t>测试</a:t>
            </a:r>
            <a:endParaRPr lang="zh-CN" altLang="en-US" sz="2000" b="1" u="sng" dirty="0">
              <a:solidFill>
                <a:schemeClr val="accent4"/>
              </a:solidFill>
            </a:endParaRPr>
          </a:p>
        </p:txBody>
      </p:sp>
      <p:grpSp>
        <p:nvGrpSpPr>
          <p:cNvPr id="42" name="组合 41"/>
          <p:cNvGrpSpPr/>
          <p:nvPr/>
        </p:nvGrpSpPr>
        <p:grpSpPr>
          <a:xfrm>
            <a:off x="7999975" y="2663401"/>
            <a:ext cx="679069" cy="553893"/>
            <a:chOff x="1563256" y="1711324"/>
            <a:chExt cx="344488" cy="280987"/>
          </a:xfrm>
          <a:solidFill>
            <a:schemeClr val="bg1"/>
          </a:solidFill>
        </p:grpSpPr>
        <p:sp>
          <p:nvSpPr>
            <p:cNvPr id="43" name="Freeform 29"/>
            <p:cNvSpPr>
              <a:spLocks noEditPoints="1"/>
            </p:cNvSpPr>
            <p:nvPr/>
          </p:nvSpPr>
          <p:spPr bwMode="auto">
            <a:xfrm>
              <a:off x="1718831" y="1858962"/>
              <a:ext cx="33338" cy="41275"/>
            </a:xfrm>
            <a:custGeom>
              <a:avLst/>
              <a:gdLst>
                <a:gd name="T0" fmla="*/ 14 w 14"/>
                <a:gd name="T1" fmla="*/ 10 h 17"/>
                <a:gd name="T2" fmla="*/ 14 w 14"/>
                <a:gd name="T3" fmla="*/ 7 h 17"/>
                <a:gd name="T4" fmla="*/ 7 w 14"/>
                <a:gd name="T5" fmla="*/ 0 h 17"/>
                <a:gd name="T6" fmla="*/ 0 w 14"/>
                <a:gd name="T7" fmla="*/ 7 h 17"/>
                <a:gd name="T8" fmla="*/ 0 w 14"/>
                <a:gd name="T9" fmla="*/ 10 h 17"/>
                <a:gd name="T10" fmla="*/ 7 w 14"/>
                <a:gd name="T11" fmla="*/ 17 h 17"/>
                <a:gd name="T12" fmla="*/ 14 w 14"/>
                <a:gd name="T13" fmla="*/ 10 h 17"/>
                <a:gd name="T14" fmla="*/ 14 w 14"/>
                <a:gd name="T15" fmla="*/ 10 h 17"/>
                <a:gd name="T16" fmla="*/ 14 w 14"/>
                <a:gd name="T17"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7">
                  <a:moveTo>
                    <a:pt x="14" y="10"/>
                  </a:moveTo>
                  <a:cubicBezTo>
                    <a:pt x="14" y="7"/>
                    <a:pt x="14" y="7"/>
                    <a:pt x="14" y="7"/>
                  </a:cubicBezTo>
                  <a:cubicBezTo>
                    <a:pt x="14" y="3"/>
                    <a:pt x="11" y="0"/>
                    <a:pt x="7" y="0"/>
                  </a:cubicBezTo>
                  <a:cubicBezTo>
                    <a:pt x="3" y="0"/>
                    <a:pt x="0" y="3"/>
                    <a:pt x="0" y="7"/>
                  </a:cubicBezTo>
                  <a:cubicBezTo>
                    <a:pt x="0" y="10"/>
                    <a:pt x="0" y="10"/>
                    <a:pt x="0" y="10"/>
                  </a:cubicBezTo>
                  <a:cubicBezTo>
                    <a:pt x="0" y="14"/>
                    <a:pt x="3" y="17"/>
                    <a:pt x="7" y="17"/>
                  </a:cubicBezTo>
                  <a:cubicBezTo>
                    <a:pt x="11" y="17"/>
                    <a:pt x="14" y="14"/>
                    <a:pt x="14" y="10"/>
                  </a:cubicBezTo>
                  <a:close/>
                  <a:moveTo>
                    <a:pt x="14" y="10"/>
                  </a:moveTo>
                  <a:cubicBezTo>
                    <a:pt x="14" y="10"/>
                    <a:pt x="14" y="10"/>
                    <a:pt x="14" y="1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0"/>
            <p:cNvSpPr>
              <a:spLocks noEditPoints="1"/>
            </p:cNvSpPr>
            <p:nvPr/>
          </p:nvSpPr>
          <p:spPr bwMode="auto">
            <a:xfrm>
              <a:off x="1571193" y="1889124"/>
              <a:ext cx="328613" cy="103187"/>
            </a:xfrm>
            <a:custGeom>
              <a:avLst/>
              <a:gdLst>
                <a:gd name="T0" fmla="*/ 79 w 134"/>
                <a:gd name="T1" fmla="*/ 2 h 42"/>
                <a:gd name="T2" fmla="*/ 67 w 134"/>
                <a:gd name="T3" fmla="*/ 10 h 42"/>
                <a:gd name="T4" fmla="*/ 55 w 134"/>
                <a:gd name="T5" fmla="*/ 2 h 42"/>
                <a:gd name="T6" fmla="*/ 8 w 134"/>
                <a:gd name="T7" fmla="*/ 2 h 42"/>
                <a:gd name="T8" fmla="*/ 0 w 134"/>
                <a:gd name="T9" fmla="*/ 0 h 42"/>
                <a:gd name="T10" fmla="*/ 0 w 134"/>
                <a:gd name="T11" fmla="*/ 31 h 42"/>
                <a:gd name="T12" fmla="*/ 11 w 134"/>
                <a:gd name="T13" fmla="*/ 42 h 42"/>
                <a:gd name="T14" fmla="*/ 123 w 134"/>
                <a:gd name="T15" fmla="*/ 42 h 42"/>
                <a:gd name="T16" fmla="*/ 134 w 134"/>
                <a:gd name="T17" fmla="*/ 31 h 42"/>
                <a:gd name="T18" fmla="*/ 134 w 134"/>
                <a:gd name="T19" fmla="*/ 0 h 42"/>
                <a:gd name="T20" fmla="*/ 126 w 134"/>
                <a:gd name="T21" fmla="*/ 2 h 42"/>
                <a:gd name="T22" fmla="*/ 79 w 134"/>
                <a:gd name="T23" fmla="*/ 2 h 42"/>
                <a:gd name="T24" fmla="*/ 79 w 134"/>
                <a:gd name="T25" fmla="*/ 2 h 42"/>
                <a:gd name="T26" fmla="*/ 79 w 134"/>
                <a:gd name="T27"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4" h="42">
                  <a:moveTo>
                    <a:pt x="79" y="2"/>
                  </a:moveTo>
                  <a:cubicBezTo>
                    <a:pt x="77" y="7"/>
                    <a:pt x="72" y="10"/>
                    <a:pt x="67" y="10"/>
                  </a:cubicBezTo>
                  <a:cubicBezTo>
                    <a:pt x="62" y="10"/>
                    <a:pt x="57" y="7"/>
                    <a:pt x="55" y="2"/>
                  </a:cubicBezTo>
                  <a:cubicBezTo>
                    <a:pt x="8" y="2"/>
                    <a:pt x="8" y="2"/>
                    <a:pt x="8" y="2"/>
                  </a:cubicBezTo>
                  <a:cubicBezTo>
                    <a:pt x="6" y="2"/>
                    <a:pt x="3" y="1"/>
                    <a:pt x="0" y="0"/>
                  </a:cubicBezTo>
                  <a:cubicBezTo>
                    <a:pt x="0" y="31"/>
                    <a:pt x="0" y="31"/>
                    <a:pt x="0" y="31"/>
                  </a:cubicBezTo>
                  <a:cubicBezTo>
                    <a:pt x="0" y="37"/>
                    <a:pt x="5" y="42"/>
                    <a:pt x="11" y="42"/>
                  </a:cubicBezTo>
                  <a:cubicBezTo>
                    <a:pt x="123" y="42"/>
                    <a:pt x="123" y="42"/>
                    <a:pt x="123" y="42"/>
                  </a:cubicBezTo>
                  <a:cubicBezTo>
                    <a:pt x="129" y="42"/>
                    <a:pt x="134" y="37"/>
                    <a:pt x="134" y="31"/>
                  </a:cubicBezTo>
                  <a:cubicBezTo>
                    <a:pt x="134" y="0"/>
                    <a:pt x="134" y="0"/>
                    <a:pt x="134" y="0"/>
                  </a:cubicBezTo>
                  <a:cubicBezTo>
                    <a:pt x="131" y="1"/>
                    <a:pt x="128" y="2"/>
                    <a:pt x="126" y="2"/>
                  </a:cubicBezTo>
                  <a:lnTo>
                    <a:pt x="79" y="2"/>
                  </a:lnTo>
                  <a:close/>
                  <a:moveTo>
                    <a:pt x="79" y="2"/>
                  </a:moveTo>
                  <a:cubicBezTo>
                    <a:pt x="79" y="2"/>
                    <a:pt x="79" y="2"/>
                    <a:pt x="79"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1"/>
            <p:cNvSpPr>
              <a:spLocks noEditPoints="1"/>
            </p:cNvSpPr>
            <p:nvPr/>
          </p:nvSpPr>
          <p:spPr bwMode="auto">
            <a:xfrm>
              <a:off x="1563256" y="1711324"/>
              <a:ext cx="344488" cy="161925"/>
            </a:xfrm>
            <a:custGeom>
              <a:avLst/>
              <a:gdLst>
                <a:gd name="T0" fmla="*/ 128 w 140"/>
                <a:gd name="T1" fmla="*/ 18 h 66"/>
                <a:gd name="T2" fmla="*/ 101 w 140"/>
                <a:gd name="T3" fmla="*/ 18 h 66"/>
                <a:gd name="T4" fmla="*/ 81 w 140"/>
                <a:gd name="T5" fmla="*/ 0 h 66"/>
                <a:gd name="T6" fmla="*/ 59 w 140"/>
                <a:gd name="T7" fmla="*/ 0 h 66"/>
                <a:gd name="T8" fmla="*/ 39 w 140"/>
                <a:gd name="T9" fmla="*/ 18 h 66"/>
                <a:gd name="T10" fmla="*/ 12 w 140"/>
                <a:gd name="T11" fmla="*/ 18 h 66"/>
                <a:gd name="T12" fmla="*/ 0 w 140"/>
                <a:gd name="T13" fmla="*/ 29 h 66"/>
                <a:gd name="T14" fmla="*/ 0 w 140"/>
                <a:gd name="T15" fmla="*/ 54 h 66"/>
                <a:gd name="T16" fmla="*/ 11 w 140"/>
                <a:gd name="T17" fmla="*/ 66 h 66"/>
                <a:gd name="T18" fmla="*/ 58 w 140"/>
                <a:gd name="T19" fmla="*/ 66 h 66"/>
                <a:gd name="T20" fmla="*/ 62 w 140"/>
                <a:gd name="T21" fmla="*/ 57 h 66"/>
                <a:gd name="T22" fmla="*/ 62 w 140"/>
                <a:gd name="T23" fmla="*/ 57 h 66"/>
                <a:gd name="T24" fmla="*/ 63 w 140"/>
                <a:gd name="T25" fmla="*/ 56 h 66"/>
                <a:gd name="T26" fmla="*/ 64 w 140"/>
                <a:gd name="T27" fmla="*/ 56 h 66"/>
                <a:gd name="T28" fmla="*/ 65 w 140"/>
                <a:gd name="T29" fmla="*/ 55 h 66"/>
                <a:gd name="T30" fmla="*/ 67 w 140"/>
                <a:gd name="T31" fmla="*/ 55 h 66"/>
                <a:gd name="T32" fmla="*/ 68 w 140"/>
                <a:gd name="T33" fmla="*/ 54 h 66"/>
                <a:gd name="T34" fmla="*/ 70 w 140"/>
                <a:gd name="T35" fmla="*/ 54 h 66"/>
                <a:gd name="T36" fmla="*/ 72 w 140"/>
                <a:gd name="T37" fmla="*/ 54 h 66"/>
                <a:gd name="T38" fmla="*/ 73 w 140"/>
                <a:gd name="T39" fmla="*/ 55 h 66"/>
                <a:gd name="T40" fmla="*/ 75 w 140"/>
                <a:gd name="T41" fmla="*/ 55 h 66"/>
                <a:gd name="T42" fmla="*/ 76 w 140"/>
                <a:gd name="T43" fmla="*/ 56 h 66"/>
                <a:gd name="T44" fmla="*/ 77 w 140"/>
                <a:gd name="T45" fmla="*/ 56 h 66"/>
                <a:gd name="T46" fmla="*/ 78 w 140"/>
                <a:gd name="T47" fmla="*/ 57 h 66"/>
                <a:gd name="T48" fmla="*/ 78 w 140"/>
                <a:gd name="T49" fmla="*/ 57 h 66"/>
                <a:gd name="T50" fmla="*/ 82 w 140"/>
                <a:gd name="T51" fmla="*/ 66 h 66"/>
                <a:gd name="T52" fmla="*/ 129 w 140"/>
                <a:gd name="T53" fmla="*/ 66 h 66"/>
                <a:gd name="T54" fmla="*/ 140 w 140"/>
                <a:gd name="T55" fmla="*/ 54 h 66"/>
                <a:gd name="T56" fmla="*/ 140 w 140"/>
                <a:gd name="T57" fmla="*/ 29 h 66"/>
                <a:gd name="T58" fmla="*/ 128 w 140"/>
                <a:gd name="T59" fmla="*/ 18 h 66"/>
                <a:gd name="T60" fmla="*/ 49 w 140"/>
                <a:gd name="T61" fmla="*/ 18 h 66"/>
                <a:gd name="T62" fmla="*/ 59 w 140"/>
                <a:gd name="T63" fmla="*/ 10 h 66"/>
                <a:gd name="T64" fmla="*/ 81 w 140"/>
                <a:gd name="T65" fmla="*/ 10 h 66"/>
                <a:gd name="T66" fmla="*/ 91 w 140"/>
                <a:gd name="T67" fmla="*/ 18 h 66"/>
                <a:gd name="T68" fmla="*/ 49 w 140"/>
                <a:gd name="T69" fmla="*/ 18 h 66"/>
                <a:gd name="T70" fmla="*/ 49 w 140"/>
                <a:gd name="T71" fmla="*/ 18 h 66"/>
                <a:gd name="T72" fmla="*/ 49 w 140"/>
                <a:gd name="T73"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0" h="66">
                  <a:moveTo>
                    <a:pt x="128" y="18"/>
                  </a:moveTo>
                  <a:cubicBezTo>
                    <a:pt x="101" y="18"/>
                    <a:pt x="101" y="18"/>
                    <a:pt x="101" y="18"/>
                  </a:cubicBezTo>
                  <a:cubicBezTo>
                    <a:pt x="100" y="8"/>
                    <a:pt x="91" y="0"/>
                    <a:pt x="81" y="0"/>
                  </a:cubicBezTo>
                  <a:cubicBezTo>
                    <a:pt x="59" y="0"/>
                    <a:pt x="59" y="0"/>
                    <a:pt x="59" y="0"/>
                  </a:cubicBezTo>
                  <a:cubicBezTo>
                    <a:pt x="49" y="0"/>
                    <a:pt x="40" y="8"/>
                    <a:pt x="39" y="18"/>
                  </a:cubicBezTo>
                  <a:cubicBezTo>
                    <a:pt x="12" y="18"/>
                    <a:pt x="12" y="18"/>
                    <a:pt x="12" y="18"/>
                  </a:cubicBezTo>
                  <a:cubicBezTo>
                    <a:pt x="6" y="18"/>
                    <a:pt x="0" y="23"/>
                    <a:pt x="0" y="29"/>
                  </a:cubicBezTo>
                  <a:cubicBezTo>
                    <a:pt x="0" y="54"/>
                    <a:pt x="0" y="54"/>
                    <a:pt x="0" y="54"/>
                  </a:cubicBezTo>
                  <a:cubicBezTo>
                    <a:pt x="0" y="61"/>
                    <a:pt x="5" y="66"/>
                    <a:pt x="11" y="66"/>
                  </a:cubicBezTo>
                  <a:cubicBezTo>
                    <a:pt x="58" y="66"/>
                    <a:pt x="58" y="66"/>
                    <a:pt x="58" y="66"/>
                  </a:cubicBezTo>
                  <a:cubicBezTo>
                    <a:pt x="58" y="62"/>
                    <a:pt x="60" y="59"/>
                    <a:pt x="62" y="57"/>
                  </a:cubicBezTo>
                  <a:cubicBezTo>
                    <a:pt x="62" y="57"/>
                    <a:pt x="62" y="57"/>
                    <a:pt x="62" y="57"/>
                  </a:cubicBezTo>
                  <a:cubicBezTo>
                    <a:pt x="62" y="57"/>
                    <a:pt x="63" y="56"/>
                    <a:pt x="63" y="56"/>
                  </a:cubicBezTo>
                  <a:cubicBezTo>
                    <a:pt x="64" y="56"/>
                    <a:pt x="64" y="56"/>
                    <a:pt x="64" y="56"/>
                  </a:cubicBezTo>
                  <a:cubicBezTo>
                    <a:pt x="64" y="55"/>
                    <a:pt x="65" y="55"/>
                    <a:pt x="65" y="55"/>
                  </a:cubicBezTo>
                  <a:cubicBezTo>
                    <a:pt x="66" y="55"/>
                    <a:pt x="66" y="55"/>
                    <a:pt x="67" y="55"/>
                  </a:cubicBezTo>
                  <a:cubicBezTo>
                    <a:pt x="67" y="54"/>
                    <a:pt x="67" y="54"/>
                    <a:pt x="68" y="54"/>
                  </a:cubicBezTo>
                  <a:cubicBezTo>
                    <a:pt x="68" y="54"/>
                    <a:pt x="69" y="54"/>
                    <a:pt x="70" y="54"/>
                  </a:cubicBezTo>
                  <a:cubicBezTo>
                    <a:pt x="71" y="54"/>
                    <a:pt x="72" y="54"/>
                    <a:pt x="72" y="54"/>
                  </a:cubicBezTo>
                  <a:cubicBezTo>
                    <a:pt x="73" y="54"/>
                    <a:pt x="73" y="54"/>
                    <a:pt x="73" y="55"/>
                  </a:cubicBezTo>
                  <a:cubicBezTo>
                    <a:pt x="74" y="55"/>
                    <a:pt x="74" y="55"/>
                    <a:pt x="75" y="55"/>
                  </a:cubicBezTo>
                  <a:cubicBezTo>
                    <a:pt x="75" y="55"/>
                    <a:pt x="76" y="55"/>
                    <a:pt x="76" y="56"/>
                  </a:cubicBezTo>
                  <a:cubicBezTo>
                    <a:pt x="76" y="56"/>
                    <a:pt x="76" y="56"/>
                    <a:pt x="77" y="56"/>
                  </a:cubicBezTo>
                  <a:cubicBezTo>
                    <a:pt x="77" y="56"/>
                    <a:pt x="78" y="57"/>
                    <a:pt x="78" y="57"/>
                  </a:cubicBezTo>
                  <a:cubicBezTo>
                    <a:pt x="78" y="57"/>
                    <a:pt x="78" y="57"/>
                    <a:pt x="78" y="57"/>
                  </a:cubicBezTo>
                  <a:cubicBezTo>
                    <a:pt x="81" y="59"/>
                    <a:pt x="82" y="62"/>
                    <a:pt x="82" y="66"/>
                  </a:cubicBezTo>
                  <a:cubicBezTo>
                    <a:pt x="129" y="66"/>
                    <a:pt x="129" y="66"/>
                    <a:pt x="129" y="66"/>
                  </a:cubicBezTo>
                  <a:cubicBezTo>
                    <a:pt x="135" y="66"/>
                    <a:pt x="140" y="61"/>
                    <a:pt x="140" y="54"/>
                  </a:cubicBezTo>
                  <a:cubicBezTo>
                    <a:pt x="140" y="29"/>
                    <a:pt x="140" y="29"/>
                    <a:pt x="140" y="29"/>
                  </a:cubicBezTo>
                  <a:cubicBezTo>
                    <a:pt x="140" y="23"/>
                    <a:pt x="134" y="18"/>
                    <a:pt x="128" y="18"/>
                  </a:cubicBezTo>
                  <a:close/>
                  <a:moveTo>
                    <a:pt x="49" y="18"/>
                  </a:moveTo>
                  <a:cubicBezTo>
                    <a:pt x="51" y="14"/>
                    <a:pt x="55" y="10"/>
                    <a:pt x="59" y="10"/>
                  </a:cubicBezTo>
                  <a:cubicBezTo>
                    <a:pt x="81" y="10"/>
                    <a:pt x="81" y="10"/>
                    <a:pt x="81" y="10"/>
                  </a:cubicBezTo>
                  <a:cubicBezTo>
                    <a:pt x="85" y="10"/>
                    <a:pt x="89" y="14"/>
                    <a:pt x="91" y="18"/>
                  </a:cubicBezTo>
                  <a:lnTo>
                    <a:pt x="49" y="18"/>
                  </a:lnTo>
                  <a:close/>
                  <a:moveTo>
                    <a:pt x="49" y="18"/>
                  </a:moveTo>
                  <a:cubicBezTo>
                    <a:pt x="49" y="18"/>
                    <a:pt x="49" y="18"/>
                    <a:pt x="49" y="18"/>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9" name="组合 48"/>
          <p:cNvGrpSpPr/>
          <p:nvPr/>
        </p:nvGrpSpPr>
        <p:grpSpPr>
          <a:xfrm>
            <a:off x="6092824" y="2655388"/>
            <a:ext cx="574847" cy="572739"/>
            <a:chOff x="6475413" y="631826"/>
            <a:chExt cx="1298575" cy="1293813"/>
          </a:xfrm>
          <a:solidFill>
            <a:schemeClr val="bg1"/>
          </a:solidFill>
        </p:grpSpPr>
        <p:sp>
          <p:nvSpPr>
            <p:cNvPr id="50" name="Freeform 273"/>
            <p:cNvSpPr>
              <a:spLocks noEditPoints="1"/>
            </p:cNvSpPr>
            <p:nvPr/>
          </p:nvSpPr>
          <p:spPr bwMode="auto">
            <a:xfrm>
              <a:off x="6888163" y="631826"/>
              <a:ext cx="476250" cy="1293813"/>
            </a:xfrm>
            <a:custGeom>
              <a:avLst/>
              <a:gdLst>
                <a:gd name="T0" fmla="*/ 63 w 127"/>
                <a:gd name="T1" fmla="*/ 0 h 345"/>
                <a:gd name="T2" fmla="*/ 0 w 127"/>
                <a:gd name="T3" fmla="*/ 173 h 345"/>
                <a:gd name="T4" fmla="*/ 63 w 127"/>
                <a:gd name="T5" fmla="*/ 345 h 345"/>
                <a:gd name="T6" fmla="*/ 127 w 127"/>
                <a:gd name="T7" fmla="*/ 173 h 345"/>
                <a:gd name="T8" fmla="*/ 63 w 127"/>
                <a:gd name="T9" fmla="*/ 0 h 345"/>
                <a:gd name="T10" fmla="*/ 63 w 127"/>
                <a:gd name="T11" fmla="*/ 317 h 345"/>
                <a:gd name="T12" fmla="*/ 10 w 127"/>
                <a:gd name="T13" fmla="*/ 173 h 345"/>
                <a:gd name="T14" fmla="*/ 63 w 127"/>
                <a:gd name="T15" fmla="*/ 28 h 345"/>
                <a:gd name="T16" fmla="*/ 117 w 127"/>
                <a:gd name="T17" fmla="*/ 173 h 345"/>
                <a:gd name="T18" fmla="*/ 63 w 127"/>
                <a:gd name="T19" fmla="*/ 31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345">
                  <a:moveTo>
                    <a:pt x="63" y="0"/>
                  </a:moveTo>
                  <a:cubicBezTo>
                    <a:pt x="28" y="0"/>
                    <a:pt x="0" y="77"/>
                    <a:pt x="0" y="173"/>
                  </a:cubicBezTo>
                  <a:cubicBezTo>
                    <a:pt x="0" y="268"/>
                    <a:pt x="28" y="345"/>
                    <a:pt x="63" y="345"/>
                  </a:cubicBezTo>
                  <a:cubicBezTo>
                    <a:pt x="98" y="345"/>
                    <a:pt x="127" y="268"/>
                    <a:pt x="127" y="173"/>
                  </a:cubicBezTo>
                  <a:cubicBezTo>
                    <a:pt x="127" y="77"/>
                    <a:pt x="98" y="0"/>
                    <a:pt x="63" y="0"/>
                  </a:cubicBezTo>
                  <a:close/>
                  <a:moveTo>
                    <a:pt x="63" y="317"/>
                  </a:moveTo>
                  <a:cubicBezTo>
                    <a:pt x="34" y="317"/>
                    <a:pt x="10" y="253"/>
                    <a:pt x="10" y="173"/>
                  </a:cubicBezTo>
                  <a:cubicBezTo>
                    <a:pt x="10" y="93"/>
                    <a:pt x="34" y="28"/>
                    <a:pt x="63" y="28"/>
                  </a:cubicBezTo>
                  <a:cubicBezTo>
                    <a:pt x="93" y="28"/>
                    <a:pt x="117" y="93"/>
                    <a:pt x="117" y="173"/>
                  </a:cubicBezTo>
                  <a:cubicBezTo>
                    <a:pt x="117" y="253"/>
                    <a:pt x="93" y="317"/>
                    <a:pt x="63" y="3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274"/>
            <p:cNvSpPr>
              <a:spLocks noEditPoints="1"/>
            </p:cNvSpPr>
            <p:nvPr/>
          </p:nvSpPr>
          <p:spPr bwMode="auto">
            <a:xfrm>
              <a:off x="6475413" y="1041401"/>
              <a:ext cx="1298575" cy="476250"/>
            </a:xfrm>
            <a:custGeom>
              <a:avLst/>
              <a:gdLst>
                <a:gd name="T0" fmla="*/ 346 w 346"/>
                <a:gd name="T1" fmla="*/ 64 h 127"/>
                <a:gd name="T2" fmla="*/ 173 w 346"/>
                <a:gd name="T3" fmla="*/ 0 h 127"/>
                <a:gd name="T4" fmla="*/ 0 w 346"/>
                <a:gd name="T5" fmla="*/ 64 h 127"/>
                <a:gd name="T6" fmla="*/ 173 w 346"/>
                <a:gd name="T7" fmla="*/ 127 h 127"/>
                <a:gd name="T8" fmla="*/ 346 w 346"/>
                <a:gd name="T9" fmla="*/ 64 h 127"/>
                <a:gd name="T10" fmla="*/ 29 w 346"/>
                <a:gd name="T11" fmla="*/ 64 h 127"/>
                <a:gd name="T12" fmla="*/ 173 w 346"/>
                <a:gd name="T13" fmla="*/ 10 h 127"/>
                <a:gd name="T14" fmla="*/ 318 w 346"/>
                <a:gd name="T15" fmla="*/ 64 h 127"/>
                <a:gd name="T16" fmla="*/ 173 w 346"/>
                <a:gd name="T17" fmla="*/ 117 h 127"/>
                <a:gd name="T18" fmla="*/ 29 w 346"/>
                <a:gd name="T19" fmla="*/ 6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127">
                  <a:moveTo>
                    <a:pt x="346" y="64"/>
                  </a:moveTo>
                  <a:cubicBezTo>
                    <a:pt x="346" y="28"/>
                    <a:pt x="269" y="0"/>
                    <a:pt x="173" y="0"/>
                  </a:cubicBezTo>
                  <a:cubicBezTo>
                    <a:pt x="78" y="0"/>
                    <a:pt x="0" y="28"/>
                    <a:pt x="0" y="64"/>
                  </a:cubicBezTo>
                  <a:cubicBezTo>
                    <a:pt x="0" y="99"/>
                    <a:pt x="78" y="127"/>
                    <a:pt x="173" y="127"/>
                  </a:cubicBezTo>
                  <a:cubicBezTo>
                    <a:pt x="269" y="127"/>
                    <a:pt x="346" y="99"/>
                    <a:pt x="346" y="64"/>
                  </a:cubicBezTo>
                  <a:close/>
                  <a:moveTo>
                    <a:pt x="29" y="64"/>
                  </a:moveTo>
                  <a:cubicBezTo>
                    <a:pt x="29" y="34"/>
                    <a:pt x="93" y="10"/>
                    <a:pt x="173" y="10"/>
                  </a:cubicBezTo>
                  <a:cubicBezTo>
                    <a:pt x="253" y="10"/>
                    <a:pt x="318" y="34"/>
                    <a:pt x="318" y="64"/>
                  </a:cubicBezTo>
                  <a:cubicBezTo>
                    <a:pt x="318" y="93"/>
                    <a:pt x="253" y="117"/>
                    <a:pt x="173" y="117"/>
                  </a:cubicBezTo>
                  <a:cubicBezTo>
                    <a:pt x="93" y="117"/>
                    <a:pt x="29" y="93"/>
                    <a:pt x="29"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275"/>
            <p:cNvSpPr>
              <a:spLocks noEditPoints="1"/>
            </p:cNvSpPr>
            <p:nvPr/>
          </p:nvSpPr>
          <p:spPr bwMode="auto">
            <a:xfrm>
              <a:off x="6573838" y="730251"/>
              <a:ext cx="1101725" cy="1101725"/>
            </a:xfrm>
            <a:custGeom>
              <a:avLst/>
              <a:gdLst>
                <a:gd name="T0" fmla="*/ 269 w 294"/>
                <a:gd name="T1" fmla="*/ 24 h 294"/>
                <a:gd name="T2" fmla="*/ 102 w 294"/>
                <a:gd name="T3" fmla="*/ 102 h 294"/>
                <a:gd name="T4" fmla="*/ 25 w 294"/>
                <a:gd name="T5" fmla="*/ 269 h 294"/>
                <a:gd name="T6" fmla="*/ 192 w 294"/>
                <a:gd name="T7" fmla="*/ 192 h 294"/>
                <a:gd name="T8" fmla="*/ 269 w 294"/>
                <a:gd name="T9" fmla="*/ 24 h 294"/>
                <a:gd name="T10" fmla="*/ 45 w 294"/>
                <a:gd name="T11" fmla="*/ 249 h 294"/>
                <a:gd name="T12" fmla="*/ 110 w 294"/>
                <a:gd name="T13" fmla="*/ 109 h 294"/>
                <a:gd name="T14" fmla="*/ 250 w 294"/>
                <a:gd name="T15" fmla="*/ 44 h 294"/>
                <a:gd name="T16" fmla="*/ 185 w 294"/>
                <a:gd name="T17" fmla="*/ 184 h 294"/>
                <a:gd name="T18" fmla="*/ 45 w 294"/>
                <a:gd name="T19" fmla="*/ 24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4"/>
                  </a:moveTo>
                  <a:cubicBezTo>
                    <a:pt x="245" y="0"/>
                    <a:pt x="170" y="34"/>
                    <a:pt x="102" y="102"/>
                  </a:cubicBezTo>
                  <a:cubicBezTo>
                    <a:pt x="35" y="169"/>
                    <a:pt x="0" y="244"/>
                    <a:pt x="25" y="269"/>
                  </a:cubicBezTo>
                  <a:cubicBezTo>
                    <a:pt x="50" y="294"/>
                    <a:pt x="125" y="259"/>
                    <a:pt x="192" y="192"/>
                  </a:cubicBezTo>
                  <a:cubicBezTo>
                    <a:pt x="260" y="124"/>
                    <a:pt x="294" y="49"/>
                    <a:pt x="269" y="24"/>
                  </a:cubicBezTo>
                  <a:close/>
                  <a:moveTo>
                    <a:pt x="45" y="249"/>
                  </a:moveTo>
                  <a:cubicBezTo>
                    <a:pt x="24" y="228"/>
                    <a:pt x="53" y="165"/>
                    <a:pt x="110" y="109"/>
                  </a:cubicBezTo>
                  <a:cubicBezTo>
                    <a:pt x="166" y="52"/>
                    <a:pt x="229" y="23"/>
                    <a:pt x="250" y="44"/>
                  </a:cubicBezTo>
                  <a:cubicBezTo>
                    <a:pt x="270" y="65"/>
                    <a:pt x="241" y="128"/>
                    <a:pt x="185" y="184"/>
                  </a:cubicBezTo>
                  <a:cubicBezTo>
                    <a:pt x="128" y="241"/>
                    <a:pt x="66" y="270"/>
                    <a:pt x="45" y="2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276"/>
            <p:cNvSpPr>
              <a:spLocks noEditPoints="1"/>
            </p:cNvSpPr>
            <p:nvPr/>
          </p:nvSpPr>
          <p:spPr bwMode="auto">
            <a:xfrm>
              <a:off x="6573838" y="730251"/>
              <a:ext cx="1101725" cy="1101725"/>
            </a:xfrm>
            <a:custGeom>
              <a:avLst/>
              <a:gdLst>
                <a:gd name="T0" fmla="*/ 269 w 294"/>
                <a:gd name="T1" fmla="*/ 269 h 294"/>
                <a:gd name="T2" fmla="*/ 192 w 294"/>
                <a:gd name="T3" fmla="*/ 102 h 294"/>
                <a:gd name="T4" fmla="*/ 25 w 294"/>
                <a:gd name="T5" fmla="*/ 24 h 294"/>
                <a:gd name="T6" fmla="*/ 102 w 294"/>
                <a:gd name="T7" fmla="*/ 192 h 294"/>
                <a:gd name="T8" fmla="*/ 269 w 294"/>
                <a:gd name="T9" fmla="*/ 269 h 294"/>
                <a:gd name="T10" fmla="*/ 45 w 294"/>
                <a:gd name="T11" fmla="*/ 44 h 294"/>
                <a:gd name="T12" fmla="*/ 185 w 294"/>
                <a:gd name="T13" fmla="*/ 109 h 294"/>
                <a:gd name="T14" fmla="*/ 250 w 294"/>
                <a:gd name="T15" fmla="*/ 249 h 294"/>
                <a:gd name="T16" fmla="*/ 110 w 294"/>
                <a:gd name="T17" fmla="*/ 184 h 294"/>
                <a:gd name="T18" fmla="*/ 45 w 294"/>
                <a:gd name="T19" fmla="*/ 4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94">
                  <a:moveTo>
                    <a:pt x="269" y="269"/>
                  </a:moveTo>
                  <a:cubicBezTo>
                    <a:pt x="294" y="244"/>
                    <a:pt x="260" y="169"/>
                    <a:pt x="192" y="102"/>
                  </a:cubicBezTo>
                  <a:cubicBezTo>
                    <a:pt x="125" y="34"/>
                    <a:pt x="50" y="0"/>
                    <a:pt x="25" y="24"/>
                  </a:cubicBezTo>
                  <a:cubicBezTo>
                    <a:pt x="0" y="49"/>
                    <a:pt x="35" y="124"/>
                    <a:pt x="102" y="192"/>
                  </a:cubicBezTo>
                  <a:cubicBezTo>
                    <a:pt x="170" y="259"/>
                    <a:pt x="245" y="294"/>
                    <a:pt x="269" y="269"/>
                  </a:cubicBezTo>
                  <a:close/>
                  <a:moveTo>
                    <a:pt x="45" y="44"/>
                  </a:moveTo>
                  <a:cubicBezTo>
                    <a:pt x="66" y="23"/>
                    <a:pt x="128" y="52"/>
                    <a:pt x="185" y="109"/>
                  </a:cubicBezTo>
                  <a:cubicBezTo>
                    <a:pt x="241" y="165"/>
                    <a:pt x="270" y="228"/>
                    <a:pt x="250" y="249"/>
                  </a:cubicBezTo>
                  <a:cubicBezTo>
                    <a:pt x="229" y="270"/>
                    <a:pt x="166" y="241"/>
                    <a:pt x="110" y="184"/>
                  </a:cubicBezTo>
                  <a:cubicBezTo>
                    <a:pt x="53" y="128"/>
                    <a:pt x="24" y="65"/>
                    <a:pt x="45"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Oval 277"/>
            <p:cNvSpPr>
              <a:spLocks noChangeArrowheads="1"/>
            </p:cNvSpPr>
            <p:nvPr/>
          </p:nvSpPr>
          <p:spPr bwMode="auto">
            <a:xfrm>
              <a:off x="7027863" y="1179513"/>
              <a:ext cx="198438" cy="1984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6" name="组合 55"/>
          <p:cNvGrpSpPr/>
          <p:nvPr/>
        </p:nvGrpSpPr>
        <p:grpSpPr>
          <a:xfrm>
            <a:off x="9948520" y="2672103"/>
            <a:ext cx="574825" cy="559358"/>
            <a:chOff x="4854143" y="1679574"/>
            <a:chExt cx="354013" cy="344487"/>
          </a:xfrm>
          <a:solidFill>
            <a:schemeClr val="bg1"/>
          </a:solidFill>
        </p:grpSpPr>
        <p:sp>
          <p:nvSpPr>
            <p:cNvPr id="57" name="Freeform 15"/>
            <p:cNvSpPr>
              <a:spLocks noEditPoints="1"/>
            </p:cNvSpPr>
            <p:nvPr/>
          </p:nvSpPr>
          <p:spPr bwMode="auto">
            <a:xfrm>
              <a:off x="4984318" y="1747837"/>
              <a:ext cx="26988" cy="49212"/>
            </a:xfrm>
            <a:custGeom>
              <a:avLst/>
              <a:gdLst>
                <a:gd name="T0" fmla="*/ 6 w 11"/>
                <a:gd name="T1" fmla="*/ 0 h 20"/>
                <a:gd name="T2" fmla="*/ 4 w 11"/>
                <a:gd name="T3" fmla="*/ 0 h 20"/>
                <a:gd name="T4" fmla="*/ 0 w 11"/>
                <a:gd name="T5" fmla="*/ 4 h 20"/>
                <a:gd name="T6" fmla="*/ 0 w 11"/>
                <a:gd name="T7" fmla="*/ 20 h 20"/>
                <a:gd name="T8" fmla="*/ 11 w 11"/>
                <a:gd name="T9" fmla="*/ 20 h 20"/>
                <a:gd name="T10" fmla="*/ 11 w 11"/>
                <a:gd name="T11" fmla="*/ 4 h 20"/>
                <a:gd name="T12" fmla="*/ 6 w 11"/>
                <a:gd name="T13" fmla="*/ 0 h 20"/>
                <a:gd name="T14" fmla="*/ 6 w 11"/>
                <a:gd name="T15" fmla="*/ 0 h 20"/>
                <a:gd name="T16" fmla="*/ 6 w 1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0">
                  <a:moveTo>
                    <a:pt x="6" y="0"/>
                  </a:moveTo>
                  <a:cubicBezTo>
                    <a:pt x="4" y="0"/>
                    <a:pt x="4" y="0"/>
                    <a:pt x="4" y="0"/>
                  </a:cubicBezTo>
                  <a:cubicBezTo>
                    <a:pt x="2" y="0"/>
                    <a:pt x="0" y="2"/>
                    <a:pt x="0" y="4"/>
                  </a:cubicBezTo>
                  <a:cubicBezTo>
                    <a:pt x="0" y="20"/>
                    <a:pt x="0" y="20"/>
                    <a:pt x="0" y="20"/>
                  </a:cubicBezTo>
                  <a:cubicBezTo>
                    <a:pt x="11" y="20"/>
                    <a:pt x="11" y="20"/>
                    <a:pt x="11" y="20"/>
                  </a:cubicBezTo>
                  <a:cubicBezTo>
                    <a:pt x="11" y="4"/>
                    <a:pt x="11" y="4"/>
                    <a:pt x="11" y="4"/>
                  </a:cubicBezTo>
                  <a:cubicBezTo>
                    <a:pt x="11" y="2"/>
                    <a:pt x="9"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p>
          </p:txBody>
        </p:sp>
        <p:sp>
          <p:nvSpPr>
            <p:cNvPr id="58" name="Freeform 16"/>
            <p:cNvSpPr>
              <a:spLocks noEditPoints="1"/>
            </p:cNvSpPr>
            <p:nvPr/>
          </p:nvSpPr>
          <p:spPr bwMode="auto">
            <a:xfrm>
              <a:off x="5054168" y="1747837"/>
              <a:ext cx="23813" cy="49212"/>
            </a:xfrm>
            <a:custGeom>
              <a:avLst/>
              <a:gdLst>
                <a:gd name="T0" fmla="*/ 6 w 10"/>
                <a:gd name="T1" fmla="*/ 0 h 20"/>
                <a:gd name="T2" fmla="*/ 4 w 10"/>
                <a:gd name="T3" fmla="*/ 0 h 20"/>
                <a:gd name="T4" fmla="*/ 0 w 10"/>
                <a:gd name="T5" fmla="*/ 4 h 20"/>
                <a:gd name="T6" fmla="*/ 0 w 10"/>
                <a:gd name="T7" fmla="*/ 20 h 20"/>
                <a:gd name="T8" fmla="*/ 10 w 10"/>
                <a:gd name="T9" fmla="*/ 20 h 20"/>
                <a:gd name="T10" fmla="*/ 10 w 10"/>
                <a:gd name="T11" fmla="*/ 4 h 20"/>
                <a:gd name="T12" fmla="*/ 6 w 10"/>
                <a:gd name="T13" fmla="*/ 0 h 20"/>
                <a:gd name="T14" fmla="*/ 6 w 10"/>
                <a:gd name="T15" fmla="*/ 0 h 20"/>
                <a:gd name="T16" fmla="*/ 6 w 10"/>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0">
                  <a:moveTo>
                    <a:pt x="6" y="0"/>
                  </a:moveTo>
                  <a:cubicBezTo>
                    <a:pt x="4" y="0"/>
                    <a:pt x="4" y="0"/>
                    <a:pt x="4" y="0"/>
                  </a:cubicBezTo>
                  <a:cubicBezTo>
                    <a:pt x="2" y="0"/>
                    <a:pt x="0" y="2"/>
                    <a:pt x="0" y="4"/>
                  </a:cubicBezTo>
                  <a:cubicBezTo>
                    <a:pt x="0" y="20"/>
                    <a:pt x="0" y="20"/>
                    <a:pt x="0" y="20"/>
                  </a:cubicBezTo>
                  <a:cubicBezTo>
                    <a:pt x="10" y="20"/>
                    <a:pt x="10" y="20"/>
                    <a:pt x="10" y="20"/>
                  </a:cubicBezTo>
                  <a:cubicBezTo>
                    <a:pt x="10" y="4"/>
                    <a:pt x="10" y="4"/>
                    <a:pt x="10" y="4"/>
                  </a:cubicBezTo>
                  <a:cubicBezTo>
                    <a:pt x="10" y="2"/>
                    <a:pt x="8" y="0"/>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p>
          </p:txBody>
        </p:sp>
        <p:sp>
          <p:nvSpPr>
            <p:cNvPr id="59" name="Freeform 17"/>
            <p:cNvSpPr>
              <a:spLocks noEditPoints="1"/>
            </p:cNvSpPr>
            <p:nvPr/>
          </p:nvSpPr>
          <p:spPr bwMode="auto">
            <a:xfrm>
              <a:off x="4854143" y="1679574"/>
              <a:ext cx="354013" cy="344487"/>
            </a:xfrm>
            <a:custGeom>
              <a:avLst/>
              <a:gdLst>
                <a:gd name="T0" fmla="*/ 72 w 144"/>
                <a:gd name="T1" fmla="*/ 0 h 140"/>
                <a:gd name="T2" fmla="*/ 0 w 144"/>
                <a:gd name="T3" fmla="*/ 72 h 140"/>
                <a:gd name="T4" fmla="*/ 21 w 144"/>
                <a:gd name="T5" fmla="*/ 122 h 140"/>
                <a:gd name="T6" fmla="*/ 50 w 144"/>
                <a:gd name="T7" fmla="*/ 140 h 140"/>
                <a:gd name="T8" fmla="*/ 52 w 144"/>
                <a:gd name="T9" fmla="*/ 140 h 140"/>
                <a:gd name="T10" fmla="*/ 59 w 144"/>
                <a:gd name="T11" fmla="*/ 136 h 140"/>
                <a:gd name="T12" fmla="*/ 54 w 144"/>
                <a:gd name="T13" fmla="*/ 127 h 140"/>
                <a:gd name="T14" fmla="*/ 31 w 144"/>
                <a:gd name="T15" fmla="*/ 113 h 140"/>
                <a:gd name="T16" fmla="*/ 14 w 144"/>
                <a:gd name="T17" fmla="*/ 72 h 140"/>
                <a:gd name="T18" fmla="*/ 72 w 144"/>
                <a:gd name="T19" fmla="*/ 14 h 140"/>
                <a:gd name="T20" fmla="*/ 130 w 144"/>
                <a:gd name="T21" fmla="*/ 72 h 140"/>
                <a:gd name="T22" fmla="*/ 113 w 144"/>
                <a:gd name="T23" fmla="*/ 113 h 140"/>
                <a:gd name="T24" fmla="*/ 92 w 144"/>
                <a:gd name="T25" fmla="*/ 124 h 140"/>
                <a:gd name="T26" fmla="*/ 85 w 144"/>
                <a:gd name="T27" fmla="*/ 121 h 140"/>
                <a:gd name="T28" fmla="*/ 79 w 144"/>
                <a:gd name="T29" fmla="*/ 96 h 140"/>
                <a:gd name="T30" fmla="*/ 100 w 144"/>
                <a:gd name="T31" fmla="*/ 74 h 140"/>
                <a:gd name="T32" fmla="*/ 100 w 144"/>
                <a:gd name="T33" fmla="*/ 52 h 140"/>
                <a:gd name="T34" fmla="*/ 44 w 144"/>
                <a:gd name="T35" fmla="*/ 52 h 140"/>
                <a:gd name="T36" fmla="*/ 44 w 144"/>
                <a:gd name="T37" fmla="*/ 74 h 140"/>
                <a:gd name="T38" fmla="*/ 65 w 144"/>
                <a:gd name="T39" fmla="*/ 96 h 140"/>
                <a:gd name="T40" fmla="*/ 74 w 144"/>
                <a:gd name="T41" fmla="*/ 130 h 140"/>
                <a:gd name="T42" fmla="*/ 92 w 144"/>
                <a:gd name="T43" fmla="*/ 138 h 140"/>
                <a:gd name="T44" fmla="*/ 123 w 144"/>
                <a:gd name="T45" fmla="*/ 123 h 140"/>
                <a:gd name="T46" fmla="*/ 123 w 144"/>
                <a:gd name="T47" fmla="*/ 123 h 140"/>
                <a:gd name="T48" fmla="*/ 144 w 144"/>
                <a:gd name="T49" fmla="*/ 72 h 140"/>
                <a:gd name="T50" fmla="*/ 72 w 144"/>
                <a:gd name="T51" fmla="*/ 0 h 140"/>
                <a:gd name="T52" fmla="*/ 72 w 144"/>
                <a:gd name="T53" fmla="*/ 0 h 140"/>
                <a:gd name="T54" fmla="*/ 72 w 144"/>
                <a:gd name="T5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140">
                  <a:moveTo>
                    <a:pt x="72" y="0"/>
                  </a:moveTo>
                  <a:cubicBezTo>
                    <a:pt x="33" y="0"/>
                    <a:pt x="0" y="32"/>
                    <a:pt x="0" y="72"/>
                  </a:cubicBezTo>
                  <a:cubicBezTo>
                    <a:pt x="0" y="91"/>
                    <a:pt x="8" y="109"/>
                    <a:pt x="21" y="122"/>
                  </a:cubicBezTo>
                  <a:cubicBezTo>
                    <a:pt x="29" y="130"/>
                    <a:pt x="39" y="137"/>
                    <a:pt x="50" y="140"/>
                  </a:cubicBezTo>
                  <a:cubicBezTo>
                    <a:pt x="51" y="140"/>
                    <a:pt x="51" y="140"/>
                    <a:pt x="52" y="140"/>
                  </a:cubicBezTo>
                  <a:cubicBezTo>
                    <a:pt x="55" y="140"/>
                    <a:pt x="58" y="139"/>
                    <a:pt x="59" y="136"/>
                  </a:cubicBezTo>
                  <a:cubicBezTo>
                    <a:pt x="60" y="132"/>
                    <a:pt x="58" y="128"/>
                    <a:pt x="54" y="127"/>
                  </a:cubicBezTo>
                  <a:cubicBezTo>
                    <a:pt x="45" y="124"/>
                    <a:pt x="37" y="119"/>
                    <a:pt x="31" y="113"/>
                  </a:cubicBezTo>
                  <a:cubicBezTo>
                    <a:pt x="20" y="102"/>
                    <a:pt x="14" y="87"/>
                    <a:pt x="14" y="72"/>
                  </a:cubicBezTo>
                  <a:cubicBezTo>
                    <a:pt x="14" y="40"/>
                    <a:pt x="40" y="14"/>
                    <a:pt x="72" y="14"/>
                  </a:cubicBezTo>
                  <a:cubicBezTo>
                    <a:pt x="104" y="14"/>
                    <a:pt x="130" y="40"/>
                    <a:pt x="130" y="72"/>
                  </a:cubicBezTo>
                  <a:cubicBezTo>
                    <a:pt x="130" y="87"/>
                    <a:pt x="124" y="102"/>
                    <a:pt x="113" y="113"/>
                  </a:cubicBezTo>
                  <a:cubicBezTo>
                    <a:pt x="109" y="117"/>
                    <a:pt x="99" y="124"/>
                    <a:pt x="92" y="124"/>
                  </a:cubicBezTo>
                  <a:cubicBezTo>
                    <a:pt x="89" y="124"/>
                    <a:pt x="87" y="123"/>
                    <a:pt x="85" y="121"/>
                  </a:cubicBezTo>
                  <a:cubicBezTo>
                    <a:pt x="80" y="115"/>
                    <a:pt x="79" y="104"/>
                    <a:pt x="79" y="96"/>
                  </a:cubicBezTo>
                  <a:cubicBezTo>
                    <a:pt x="91" y="96"/>
                    <a:pt x="100" y="86"/>
                    <a:pt x="100" y="74"/>
                  </a:cubicBezTo>
                  <a:cubicBezTo>
                    <a:pt x="100" y="52"/>
                    <a:pt x="100" y="52"/>
                    <a:pt x="100" y="52"/>
                  </a:cubicBezTo>
                  <a:cubicBezTo>
                    <a:pt x="44" y="52"/>
                    <a:pt x="44" y="52"/>
                    <a:pt x="44" y="52"/>
                  </a:cubicBezTo>
                  <a:cubicBezTo>
                    <a:pt x="44" y="74"/>
                    <a:pt x="44" y="74"/>
                    <a:pt x="44" y="74"/>
                  </a:cubicBezTo>
                  <a:cubicBezTo>
                    <a:pt x="44" y="86"/>
                    <a:pt x="53" y="95"/>
                    <a:pt x="65" y="96"/>
                  </a:cubicBezTo>
                  <a:cubicBezTo>
                    <a:pt x="65" y="106"/>
                    <a:pt x="66" y="121"/>
                    <a:pt x="74" y="130"/>
                  </a:cubicBezTo>
                  <a:cubicBezTo>
                    <a:pt x="79" y="135"/>
                    <a:pt x="85" y="138"/>
                    <a:pt x="92" y="138"/>
                  </a:cubicBezTo>
                  <a:cubicBezTo>
                    <a:pt x="106" y="138"/>
                    <a:pt x="121" y="124"/>
                    <a:pt x="123" y="123"/>
                  </a:cubicBezTo>
                  <a:cubicBezTo>
                    <a:pt x="123" y="123"/>
                    <a:pt x="123" y="123"/>
                    <a:pt x="123" y="123"/>
                  </a:cubicBezTo>
                  <a:cubicBezTo>
                    <a:pt x="137" y="109"/>
                    <a:pt x="144" y="91"/>
                    <a:pt x="144" y="72"/>
                  </a:cubicBezTo>
                  <a:cubicBezTo>
                    <a:pt x="144" y="32"/>
                    <a:pt x="112" y="0"/>
                    <a:pt x="72" y="0"/>
                  </a:cubicBezTo>
                  <a:close/>
                  <a:moveTo>
                    <a:pt x="72" y="0"/>
                  </a:moveTo>
                  <a:cubicBezTo>
                    <a:pt x="72" y="0"/>
                    <a:pt x="72" y="0"/>
                    <a:pt x="72"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3200"/>
            </a:p>
          </p:txBody>
        </p:sp>
      </p:grpSp>
      <p:grpSp>
        <p:nvGrpSpPr>
          <p:cNvPr id="60" name="组合 59"/>
          <p:cNvGrpSpPr/>
          <p:nvPr/>
        </p:nvGrpSpPr>
        <p:grpSpPr>
          <a:xfrm>
            <a:off x="672792" y="629637"/>
            <a:ext cx="2076772" cy="411480"/>
            <a:chOff x="672792" y="629637"/>
            <a:chExt cx="2076772" cy="411480"/>
          </a:xfrm>
        </p:grpSpPr>
        <p:sp>
          <p:nvSpPr>
            <p:cNvPr id="61" name="矩形 60"/>
            <p:cNvSpPr/>
            <p:nvPr/>
          </p:nvSpPr>
          <p:spPr>
            <a:xfrm>
              <a:off x="1040144" y="629637"/>
              <a:ext cx="1709420" cy="411480"/>
            </a:xfrm>
            <a:prstGeom prst="rect">
              <a:avLst/>
            </a:prstGeom>
          </p:spPr>
          <p:txBody>
            <a:bodyPr wrap="none">
              <a:spAutoFit/>
            </a:bodyPr>
            <a:lstStyle/>
            <a:p>
              <a:pPr algn="ctr"/>
              <a:r>
                <a:rPr lang="zh-CN" altLang="en-US" sz="2000" b="1"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项目进展情况</a:t>
              </a:r>
              <a:endParaRPr lang="zh-CN" altLang="en-US" sz="2000" b="1"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62" name="直角三角形 61"/>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3" name="直角三角形 62"/>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64" name="文本框 63"/>
          <p:cNvSpPr txBox="1"/>
          <p:nvPr/>
        </p:nvSpPr>
        <p:spPr>
          <a:xfrm>
            <a:off x="1707528" y="4922203"/>
            <a:ext cx="8776944" cy="883640"/>
          </a:xfrm>
          <a:prstGeom prst="rect">
            <a:avLst/>
          </a:prstGeom>
          <a:noFill/>
        </p:spPr>
        <p:txBody>
          <a:bodyPr wrap="square" rtlCol="0">
            <a:spAutoFit/>
          </a:bodyPr>
          <a:lstStyle/>
          <a:p>
            <a:pPr algn="ctr">
              <a:lnSpc>
                <a:spcPct val="110000"/>
              </a:lnSpc>
            </a:pPr>
            <a:r>
              <a:rPr lang="en-US" altLang="zh-CN" sz="1600" smtClean="0">
                <a:solidFill>
                  <a:schemeClr val="bg1"/>
                </a:solidFill>
                <a:latin typeface="Segoe UI Semilight" panose="020B0402040204020203" pitchFamily="34" charset="0"/>
                <a:cs typeface="Segoe UI Semilight" panose="020B0402040204020203" pitchFamily="34" charset="0"/>
              </a:rPr>
              <a:t>Click here to add your text or copy your text and paste it here Click here to add your text or copy your text and paste it here Click here to add your text or copy your text and paste it here Click here to add your text or copy your text and paste it here</a:t>
            </a:r>
            <a:endParaRPr lang="zh-CN" altLang="en-US" sz="1600" smtClean="0">
              <a:solidFill>
                <a:schemeClr val="bg1"/>
              </a:solidFill>
              <a:latin typeface="Segoe UI Semilight" panose="020B0402040204020203" pitchFamily="34" charset="0"/>
              <a:cs typeface="Segoe UI Semilight" panose="020B0402040204020203" pitchFamily="34" charset="0"/>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a:off x="6500559" y="2371156"/>
            <a:ext cx="2052575" cy="2605191"/>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2400">
                <a:ea typeface="方正粗谭黑简体" panose="02000000000000000000" pitchFamily="2" charset="-122"/>
              </a:rPr>
              <a:t>其他模块的代码编写</a:t>
            </a:r>
            <a:endParaRPr lang="zh-CN" altLang="en-US" sz="2400">
              <a:ea typeface="方正粗谭黑简体" panose="02000000000000000000" pitchFamily="2" charset="-122"/>
            </a:endParaRPr>
          </a:p>
        </p:txBody>
      </p:sp>
      <p:sp>
        <p:nvSpPr>
          <p:cNvPr id="9" name="椭圆 8"/>
          <p:cNvSpPr/>
          <p:nvPr/>
        </p:nvSpPr>
        <p:spPr>
          <a:xfrm>
            <a:off x="6306784" y="2113881"/>
            <a:ext cx="432000" cy="432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800" b="1" i="1"/>
              <a:t>3</a:t>
            </a:r>
            <a:endParaRPr lang="zh-CN" altLang="en-US" sz="2800" b="1" i="1"/>
          </a:p>
        </p:txBody>
      </p:sp>
      <p:sp>
        <p:nvSpPr>
          <p:cNvPr id="10" name="任意多边形 9"/>
          <p:cNvSpPr/>
          <p:nvPr/>
        </p:nvSpPr>
        <p:spPr>
          <a:xfrm>
            <a:off x="1164721" y="2371156"/>
            <a:ext cx="2052575" cy="2605191"/>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2400">
                <a:ea typeface="方正粗谭黑简体" panose="02000000000000000000" pitchFamily="2" charset="-122"/>
              </a:rPr>
              <a:t>页面设计</a:t>
            </a:r>
            <a:endParaRPr lang="zh-CN" altLang="en-US" sz="2400">
              <a:ea typeface="方正粗谭黑简体" panose="02000000000000000000" pitchFamily="2" charset="-122"/>
            </a:endParaRPr>
          </a:p>
          <a:p>
            <a:pPr algn="ctr"/>
            <a:r>
              <a:rPr lang="zh-CN" altLang="en-US" sz="2400">
                <a:ea typeface="方正粗谭黑简体" panose="02000000000000000000" pitchFamily="2" charset="-122"/>
              </a:rPr>
              <a:t>（完成了主要界面的日设计和交互设计，包括日记界面，画板界面，账目界面</a:t>
            </a:r>
            <a:r>
              <a:rPr lang="zh-CN" altLang="en-US" sz="2400">
                <a:ea typeface="方正粗谭黑简体" panose="02000000000000000000" pitchFamily="2" charset="-122"/>
              </a:rPr>
              <a:t>）</a:t>
            </a:r>
            <a:endParaRPr lang="zh-CN" altLang="en-US" sz="2400">
              <a:ea typeface="方正粗谭黑简体" panose="02000000000000000000" pitchFamily="2" charset="-122"/>
            </a:endParaRPr>
          </a:p>
        </p:txBody>
      </p:sp>
      <p:sp>
        <p:nvSpPr>
          <p:cNvPr id="11" name="椭圆 10"/>
          <p:cNvSpPr/>
          <p:nvPr/>
        </p:nvSpPr>
        <p:spPr>
          <a:xfrm>
            <a:off x="970946" y="2113881"/>
            <a:ext cx="432000" cy="432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800" b="1" i="1"/>
              <a:t>1</a:t>
            </a:r>
            <a:endParaRPr lang="zh-CN" altLang="en-US" sz="2800" b="1" i="1"/>
          </a:p>
        </p:txBody>
      </p:sp>
      <p:sp>
        <p:nvSpPr>
          <p:cNvPr id="12" name="任意多边形 11"/>
          <p:cNvSpPr/>
          <p:nvPr/>
        </p:nvSpPr>
        <p:spPr>
          <a:xfrm>
            <a:off x="3832640" y="2371156"/>
            <a:ext cx="2052575" cy="2605191"/>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2400">
                <a:ea typeface="方正粗谭黑简体" panose="02000000000000000000" pitchFamily="2" charset="-122"/>
              </a:rPr>
              <a:t>代码设计（完成了画图界面中画图的代码，颜色选择器</a:t>
            </a:r>
            <a:r>
              <a:rPr lang="zh-CN" altLang="en-US" sz="2400">
                <a:ea typeface="方正粗谭黑简体" panose="02000000000000000000" pitchFamily="2" charset="-122"/>
              </a:rPr>
              <a:t>）</a:t>
            </a:r>
            <a:endParaRPr lang="zh-CN" altLang="en-US" sz="2400">
              <a:ea typeface="方正粗谭黑简体" panose="02000000000000000000" pitchFamily="2" charset="-122"/>
            </a:endParaRPr>
          </a:p>
        </p:txBody>
      </p:sp>
      <p:sp>
        <p:nvSpPr>
          <p:cNvPr id="13" name="椭圆 12"/>
          <p:cNvSpPr/>
          <p:nvPr/>
        </p:nvSpPr>
        <p:spPr>
          <a:xfrm>
            <a:off x="3638865" y="2113881"/>
            <a:ext cx="432000" cy="432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800" b="1" i="1"/>
              <a:t>2</a:t>
            </a:r>
            <a:endParaRPr lang="zh-CN" altLang="en-US" sz="2800" b="1" i="1"/>
          </a:p>
        </p:txBody>
      </p:sp>
      <p:sp>
        <p:nvSpPr>
          <p:cNvPr id="14" name="任意多边形 13"/>
          <p:cNvSpPr/>
          <p:nvPr/>
        </p:nvSpPr>
        <p:spPr>
          <a:xfrm>
            <a:off x="9168479" y="2371156"/>
            <a:ext cx="2052575" cy="2605191"/>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2400">
                <a:ea typeface="方正粗谭黑简体" panose="02000000000000000000" pitchFamily="2" charset="-122"/>
              </a:rPr>
              <a:t>测试</a:t>
            </a:r>
            <a:endParaRPr lang="zh-CN" altLang="en-US" sz="2400">
              <a:ea typeface="方正粗谭黑简体" panose="02000000000000000000" pitchFamily="2" charset="-122"/>
            </a:endParaRPr>
          </a:p>
        </p:txBody>
      </p:sp>
      <p:sp>
        <p:nvSpPr>
          <p:cNvPr id="15" name="椭圆 14"/>
          <p:cNvSpPr/>
          <p:nvPr/>
        </p:nvSpPr>
        <p:spPr>
          <a:xfrm>
            <a:off x="8974704" y="2113881"/>
            <a:ext cx="432000" cy="432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800" b="1" i="1"/>
              <a:t>4</a:t>
            </a:r>
            <a:endParaRPr lang="zh-CN" altLang="en-US" sz="2800" b="1" i="1"/>
          </a:p>
        </p:txBody>
      </p:sp>
      <p:grpSp>
        <p:nvGrpSpPr>
          <p:cNvPr id="21" name="组合 20"/>
          <p:cNvGrpSpPr/>
          <p:nvPr/>
        </p:nvGrpSpPr>
        <p:grpSpPr>
          <a:xfrm>
            <a:off x="672792" y="629637"/>
            <a:ext cx="1583371" cy="411480"/>
            <a:chOff x="672792" y="629637"/>
            <a:chExt cx="1583371" cy="411480"/>
          </a:xfrm>
        </p:grpSpPr>
        <p:sp>
          <p:nvSpPr>
            <p:cNvPr id="22" name="矩形 21"/>
            <p:cNvSpPr/>
            <p:nvPr/>
          </p:nvSpPr>
          <p:spPr>
            <a:xfrm>
              <a:off x="970923" y="629637"/>
              <a:ext cx="128524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未来计划</a:t>
              </a:r>
              <a:r>
                <a:rPr lang="en-US" altLang="zh-CN"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23" name="直角三角形 22"/>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4" name="直角三角形 23"/>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
        <p:nvSpPr>
          <p:cNvPr id="2" name="任意多边形 1"/>
          <p:cNvSpPr/>
          <p:nvPr/>
        </p:nvSpPr>
        <p:spPr>
          <a:xfrm>
            <a:off x="1305560" y="1127760"/>
            <a:ext cx="4579620" cy="863600"/>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r>
              <a:rPr lang="zh-CN" altLang="en-US" sz="2400" b="1">
                <a:solidFill>
                  <a:schemeClr val="accent6"/>
                </a:solidFill>
                <a:ea typeface="方正粗谭黑简体" panose="02000000000000000000" pitchFamily="2" charset="-122"/>
              </a:rPr>
              <a:t>已完成</a:t>
            </a:r>
            <a:endParaRPr lang="zh-CN" altLang="en-US" sz="2400" b="1">
              <a:solidFill>
                <a:schemeClr val="accent6"/>
              </a:solidFill>
              <a:ea typeface="方正粗谭黑简体" panose="02000000000000000000" pitchFamily="2" charset="-122"/>
            </a:endParaRPr>
          </a:p>
        </p:txBody>
      </p:sp>
      <p:sp>
        <p:nvSpPr>
          <p:cNvPr id="3" name="任意多边形 2"/>
          <p:cNvSpPr/>
          <p:nvPr/>
        </p:nvSpPr>
        <p:spPr>
          <a:xfrm>
            <a:off x="6141720" y="1127760"/>
            <a:ext cx="4579620" cy="863600"/>
          </a:xfrm>
          <a:custGeom>
            <a:avLst/>
            <a:gdLst>
              <a:gd name="connsiteX0" fmla="*/ 265250 w 2052575"/>
              <a:gd name="connsiteY0" fmla="*/ 0 h 2605191"/>
              <a:gd name="connsiteX1" fmla="*/ 1953005 w 2052575"/>
              <a:gd name="connsiteY1" fmla="*/ 0 h 2605191"/>
              <a:gd name="connsiteX2" fmla="*/ 2052575 w 2052575"/>
              <a:gd name="connsiteY2" fmla="*/ 99570 h 2605191"/>
              <a:gd name="connsiteX3" fmla="*/ 2052575 w 2052575"/>
              <a:gd name="connsiteY3" fmla="*/ 2505621 h 2605191"/>
              <a:gd name="connsiteX4" fmla="*/ 1953005 w 2052575"/>
              <a:gd name="connsiteY4" fmla="*/ 2605191 h 2605191"/>
              <a:gd name="connsiteX5" fmla="*/ 99570 w 2052575"/>
              <a:gd name="connsiteY5" fmla="*/ 2605191 h 2605191"/>
              <a:gd name="connsiteX6" fmla="*/ 0 w 2052575"/>
              <a:gd name="connsiteY6" fmla="*/ 2505621 h 2605191"/>
              <a:gd name="connsiteX7" fmla="*/ 0 w 2052575"/>
              <a:gd name="connsiteY7" fmla="*/ 206057 h 2605191"/>
              <a:gd name="connsiteX8" fmla="*/ 49250 w 2052575"/>
              <a:gd name="connsiteY8" fmla="*/ 216000 h 2605191"/>
              <a:gd name="connsiteX9" fmla="*/ 265250 w 2052575"/>
              <a:gd name="connsiteY9" fmla="*/ 0 h 260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2575" h="2605191">
                <a:moveTo>
                  <a:pt x="265250" y="0"/>
                </a:moveTo>
                <a:lnTo>
                  <a:pt x="1953005" y="0"/>
                </a:lnTo>
                <a:cubicBezTo>
                  <a:pt x="2007996" y="0"/>
                  <a:pt x="2052575" y="44579"/>
                  <a:pt x="2052575" y="99570"/>
                </a:cubicBezTo>
                <a:lnTo>
                  <a:pt x="2052575" y="2505621"/>
                </a:lnTo>
                <a:cubicBezTo>
                  <a:pt x="2052575" y="2560612"/>
                  <a:pt x="2007996" y="2605191"/>
                  <a:pt x="1953005" y="2605191"/>
                </a:cubicBezTo>
                <a:lnTo>
                  <a:pt x="99570" y="2605191"/>
                </a:lnTo>
                <a:cubicBezTo>
                  <a:pt x="44579" y="2605191"/>
                  <a:pt x="0" y="2560612"/>
                  <a:pt x="0" y="2505621"/>
                </a:cubicBezTo>
                <a:lnTo>
                  <a:pt x="0" y="206057"/>
                </a:lnTo>
                <a:lnTo>
                  <a:pt x="49250" y="216000"/>
                </a:lnTo>
                <a:cubicBezTo>
                  <a:pt x="168544" y="216000"/>
                  <a:pt x="265250" y="119294"/>
                  <a:pt x="265250" y="0"/>
                </a:cubicBezTo>
                <a:close/>
              </a:path>
            </a:pathLst>
          </a:custGeom>
          <a:no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r>
              <a:rPr lang="zh-CN" altLang="en-US" sz="2400" b="1">
                <a:ea typeface="方正粗谭黑简体" panose="02000000000000000000" pitchFamily="2" charset="-122"/>
              </a:rPr>
              <a:t>待完成</a:t>
            </a:r>
            <a:endParaRPr lang="zh-CN" altLang="en-US" sz="2400" b="1">
              <a:ea typeface="方正粗谭黑简体" panose="02000000000000000000" pitchFamily="2" charset="-122"/>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086694" y="2345232"/>
            <a:ext cx="8009595" cy="2189456"/>
            <a:chOff x="2735740" y="2992144"/>
            <a:chExt cx="6594167" cy="1802543"/>
          </a:xfrm>
        </p:grpSpPr>
        <p:cxnSp>
          <p:nvCxnSpPr>
            <p:cNvPr id="2" name="直接连接符 1"/>
            <p:cNvCxnSpPr/>
            <p:nvPr/>
          </p:nvCxnSpPr>
          <p:spPr>
            <a:xfrm>
              <a:off x="2735740" y="3903072"/>
              <a:ext cx="1879364" cy="891615"/>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4618510" y="3985290"/>
              <a:ext cx="1412491" cy="807300"/>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6027595" y="3903072"/>
              <a:ext cx="2501213" cy="83838"/>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H="1">
              <a:off x="8528808" y="2992144"/>
              <a:ext cx="801099" cy="910927"/>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886782" y="3469404"/>
              <a:ext cx="642026" cy="433667"/>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027595" y="3986910"/>
              <a:ext cx="349625" cy="385856"/>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423821" y="4179838"/>
              <a:ext cx="195851" cy="610889"/>
            </a:xfrm>
            <a:prstGeom prst="line">
              <a:avLst/>
            </a:prstGeom>
            <a:ln>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1506220" y="2816860"/>
            <a:ext cx="869950" cy="743585"/>
          </a:xfrm>
          <a:prstGeom prst="rect">
            <a:avLst/>
          </a:prstGeom>
        </p:spPr>
        <p:txBody>
          <a:bodyPr wrap="square">
            <a:spAutoFit/>
          </a:bodyPr>
          <a:lstStyle/>
          <a:p>
            <a:r>
              <a:rPr lang="zh-CN" altLang="en-US" sz="4000" b="1">
                <a:solidFill>
                  <a:schemeClr val="accent4"/>
                </a:solidFill>
              </a:rPr>
              <a:t>任</a:t>
            </a:r>
            <a:endParaRPr lang="zh-CN" altLang="en-US" sz="4000" b="1">
              <a:solidFill>
                <a:schemeClr val="accent4"/>
              </a:solidFill>
            </a:endParaRPr>
          </a:p>
        </p:txBody>
      </p:sp>
      <p:sp>
        <p:nvSpPr>
          <p:cNvPr id="13" name="矩形 12"/>
          <p:cNvSpPr/>
          <p:nvPr/>
        </p:nvSpPr>
        <p:spPr>
          <a:xfrm>
            <a:off x="6285959" y="4022171"/>
            <a:ext cx="1784201" cy="743585"/>
          </a:xfrm>
          <a:prstGeom prst="rect">
            <a:avLst/>
          </a:prstGeom>
        </p:spPr>
        <p:txBody>
          <a:bodyPr wrap="square">
            <a:spAutoFit/>
          </a:bodyPr>
          <a:lstStyle/>
          <a:p>
            <a:r>
              <a:rPr lang="zh-CN" altLang="en-US" sz="4000" b="1" smtClean="0">
                <a:solidFill>
                  <a:schemeClr val="accent4"/>
                </a:solidFill>
              </a:rPr>
              <a:t>而</a:t>
            </a:r>
            <a:endParaRPr lang="zh-CN" altLang="en-US" sz="4000" b="1" smtClean="0">
              <a:solidFill>
                <a:schemeClr val="accent4"/>
              </a:solidFill>
            </a:endParaRPr>
          </a:p>
        </p:txBody>
      </p:sp>
      <p:sp>
        <p:nvSpPr>
          <p:cNvPr id="15" name="矩形 14"/>
          <p:cNvSpPr/>
          <p:nvPr/>
        </p:nvSpPr>
        <p:spPr>
          <a:xfrm>
            <a:off x="3801955" y="3131446"/>
            <a:ext cx="1784201" cy="743585"/>
          </a:xfrm>
          <a:prstGeom prst="rect">
            <a:avLst/>
          </a:prstGeom>
        </p:spPr>
        <p:txBody>
          <a:bodyPr wrap="square">
            <a:spAutoFit/>
          </a:bodyPr>
          <a:lstStyle/>
          <a:p>
            <a:r>
              <a:rPr lang="zh-CN" altLang="en-US" sz="4000" b="1" smtClean="0">
                <a:solidFill>
                  <a:schemeClr val="accent4"/>
                </a:solidFill>
              </a:rPr>
              <a:t>重</a:t>
            </a:r>
            <a:r>
              <a:rPr lang="en-US" altLang="zh-CN" sz="1600" b="1" smtClean="0">
                <a:solidFill>
                  <a:schemeClr val="accent4"/>
                </a:solidFill>
              </a:rPr>
              <a:t> </a:t>
            </a:r>
            <a:endParaRPr lang="zh-CN" altLang="en-US" sz="1600" b="1">
              <a:solidFill>
                <a:schemeClr val="accent4"/>
              </a:solidFill>
            </a:endParaRPr>
          </a:p>
        </p:txBody>
      </p:sp>
      <p:sp>
        <p:nvSpPr>
          <p:cNvPr id="17" name="矩形 16"/>
          <p:cNvSpPr/>
          <p:nvPr/>
        </p:nvSpPr>
        <p:spPr>
          <a:xfrm>
            <a:off x="8070034" y="2382157"/>
            <a:ext cx="1784201" cy="749300"/>
          </a:xfrm>
          <a:prstGeom prst="rect">
            <a:avLst/>
          </a:prstGeom>
        </p:spPr>
        <p:txBody>
          <a:bodyPr wrap="square">
            <a:spAutoFit/>
          </a:bodyPr>
          <a:lstStyle/>
          <a:p>
            <a:r>
              <a:rPr lang="zh-CN" altLang="en-US" sz="4000" b="1" smtClean="0">
                <a:solidFill>
                  <a:schemeClr val="accent4"/>
                </a:solidFill>
              </a:rPr>
              <a:t>道</a:t>
            </a:r>
            <a:r>
              <a:rPr lang="en-US" altLang="zh-CN" sz="4000" b="1" smtClean="0">
                <a:solidFill>
                  <a:schemeClr val="accent4"/>
                </a:solidFill>
              </a:rPr>
              <a:t> </a:t>
            </a:r>
            <a:endParaRPr lang="zh-CN" altLang="en-US" sz="4000" b="1">
              <a:solidFill>
                <a:schemeClr val="accent4"/>
              </a:solidFill>
            </a:endParaRPr>
          </a:p>
        </p:txBody>
      </p:sp>
      <p:sp>
        <p:nvSpPr>
          <p:cNvPr id="19" name="矩形 18"/>
          <p:cNvSpPr/>
          <p:nvPr/>
        </p:nvSpPr>
        <p:spPr>
          <a:xfrm>
            <a:off x="10095865" y="1837690"/>
            <a:ext cx="747395" cy="743585"/>
          </a:xfrm>
          <a:prstGeom prst="rect">
            <a:avLst/>
          </a:prstGeom>
        </p:spPr>
        <p:txBody>
          <a:bodyPr wrap="square">
            <a:spAutoFit/>
          </a:bodyPr>
          <a:lstStyle/>
          <a:p>
            <a:r>
              <a:rPr lang="zh-CN" altLang="en-US" sz="4000" b="1" smtClean="0">
                <a:solidFill>
                  <a:schemeClr val="accent4"/>
                </a:solidFill>
              </a:rPr>
              <a:t>远</a:t>
            </a:r>
            <a:r>
              <a:rPr lang="en-US" altLang="zh-CN" sz="1600" b="1" smtClean="0">
                <a:solidFill>
                  <a:schemeClr val="accent4"/>
                </a:solidFill>
              </a:rPr>
              <a:t> </a:t>
            </a:r>
            <a:endParaRPr lang="zh-CN" altLang="en-US" sz="1600" b="1">
              <a:solidFill>
                <a:schemeClr val="accent4"/>
              </a:solidFill>
            </a:endParaRPr>
          </a:p>
        </p:txBody>
      </p:sp>
      <p:grpSp>
        <p:nvGrpSpPr>
          <p:cNvPr id="22" name="组合 21"/>
          <p:cNvGrpSpPr/>
          <p:nvPr/>
        </p:nvGrpSpPr>
        <p:grpSpPr>
          <a:xfrm>
            <a:off x="672792" y="604872"/>
            <a:ext cx="2905125" cy="411480"/>
            <a:chOff x="672792" y="604872"/>
            <a:chExt cx="2905125" cy="411480"/>
          </a:xfrm>
        </p:grpSpPr>
        <p:sp>
          <p:nvSpPr>
            <p:cNvPr id="23" name="矩形 22"/>
            <p:cNvSpPr/>
            <p:nvPr/>
          </p:nvSpPr>
          <p:spPr>
            <a:xfrm>
              <a:off x="1278582" y="604872"/>
              <a:ext cx="2299335" cy="411480"/>
            </a:xfrm>
            <a:prstGeom prst="rect">
              <a:avLst/>
            </a:prstGeom>
          </p:spPr>
          <p:txBody>
            <a:bodyPr wrap="none">
              <a:spAutoFit/>
            </a:bodyPr>
            <a:lstStyle/>
            <a:p>
              <a:pPr algn="ctr"/>
              <a:r>
                <a:rPr lang="zh-CN" altLang="en-US" sz="2000" b="1"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总的来说。。。。。。</a:t>
              </a:r>
              <a:r>
                <a:rPr lang="en-US" altLang="zh-CN" sz="2000" b="1"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 </a:t>
              </a:r>
              <a:endParaRPr lang="zh-CN" altLang="en-US" sz="2000" b="1"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24" name="直角三角形 23"/>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5" name="直角三角形 24"/>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hidden="1"/>
          <p:cNvSpPr/>
          <p:nvPr/>
        </p:nvSpPr>
        <p:spPr>
          <a:xfrm>
            <a:off x="0" y="1887793"/>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32130" y="2815590"/>
            <a:ext cx="2183130" cy="1227455"/>
          </a:xfrm>
          <a:prstGeom prst="rect">
            <a:avLst/>
          </a:prstGeom>
        </p:spPr>
        <p:txBody>
          <a:bodyPr wrap="square">
            <a:spAutoFit/>
            <a:scene3d>
              <a:camera prst="orthographicFront"/>
              <a:lightRig rig="soft" dir="t">
                <a:rot lat="0" lon="0" rev="15600000"/>
              </a:lightRig>
            </a:scene3d>
            <a:sp3d extrusionH="57150" prstMaterial="softEdge">
              <a:bevelT w="25400" h="38100"/>
            </a:sp3d>
          </a:bodyPr>
          <a:lstStyle/>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数据分析</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r>
              <a:rPr lang="en-US" altLang="zh-CN" sz="3600" b="1" dirty="0">
                <a:solidFill>
                  <a:schemeClr val="accent4"/>
                </a:solidFill>
                <a:effectLst/>
                <a:latin typeface="Segoe UI Semilight" panose="020B0402040204020203" pitchFamily="34" charset="0"/>
                <a:cs typeface="Segoe UI Semilight" panose="020B0402040204020203" pitchFamily="34" charset="0"/>
              </a:rPr>
              <a:t>E-R</a:t>
            </a:r>
            <a:r>
              <a:rPr lang="zh-CN" altLang="en-US" sz="3600" b="1" dirty="0">
                <a:solidFill>
                  <a:schemeClr val="accent4"/>
                </a:solidFill>
                <a:effectLst/>
                <a:latin typeface="Segoe UI Semilight" panose="020B0402040204020203" pitchFamily="34" charset="0"/>
                <a:cs typeface="Segoe UI Semilight" panose="020B0402040204020203" pitchFamily="34" charset="0"/>
              </a:rPr>
              <a:t>图</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p:txBody>
      </p:sp>
      <p:sp>
        <p:nvSpPr>
          <p:cNvPr id="16" name="矩形 15"/>
          <p:cNvSpPr/>
          <p:nvPr/>
        </p:nvSpPr>
        <p:spPr>
          <a:xfrm>
            <a:off x="1202064" y="629637"/>
            <a:ext cx="1960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系统分析和建模</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2" name="图片 1" descr="FSF4O]4$XXMJ$8I%]PX[]DK"/>
          <p:cNvPicPr>
            <a:picLocks noChangeAspect="1"/>
          </p:cNvPicPr>
          <p:nvPr/>
        </p:nvPicPr>
        <p:blipFill>
          <a:blip r:embed="rId1"/>
          <a:stretch>
            <a:fillRect/>
          </a:stretch>
        </p:blipFill>
        <p:spPr>
          <a:xfrm>
            <a:off x="3295015" y="1041400"/>
            <a:ext cx="8264525" cy="5201285"/>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hidden="1"/>
          <p:cNvSpPr/>
          <p:nvPr/>
        </p:nvSpPr>
        <p:spPr>
          <a:xfrm>
            <a:off x="0" y="1887793"/>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32130" y="2815590"/>
            <a:ext cx="2183130" cy="1227455"/>
          </a:xfrm>
          <a:prstGeom prst="rect">
            <a:avLst/>
          </a:prstGeom>
        </p:spPr>
        <p:txBody>
          <a:bodyPr wrap="square">
            <a:spAutoFit/>
            <a:scene3d>
              <a:camera prst="orthographicFront"/>
              <a:lightRig rig="soft" dir="t">
                <a:rot lat="0" lon="0" rev="15600000"/>
              </a:lightRig>
            </a:scene3d>
            <a:sp3d extrusionH="57150" prstMaterial="softEdge">
              <a:bevelT w="25400" h="38100"/>
            </a:sp3d>
          </a:bodyPr>
          <a:lstStyle/>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数据分析</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数据字典</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p:txBody>
      </p:sp>
      <p:sp>
        <p:nvSpPr>
          <p:cNvPr id="16" name="矩形 15"/>
          <p:cNvSpPr/>
          <p:nvPr/>
        </p:nvSpPr>
        <p:spPr>
          <a:xfrm>
            <a:off x="1202064" y="629637"/>
            <a:ext cx="1960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系统分析和建模</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0" name="文本框 99"/>
          <p:cNvSpPr txBox="1"/>
          <p:nvPr/>
        </p:nvSpPr>
        <p:spPr>
          <a:xfrm>
            <a:off x="3556000" y="-3169920"/>
            <a:ext cx="5080000" cy="304800"/>
          </a:xfrm>
          <a:prstGeom prst="rect">
            <a:avLst/>
          </a:prstGeom>
          <a:noFill/>
          <a:ln w="9525">
            <a:noFill/>
          </a:ln>
        </p:spPr>
        <p:txBody>
          <a:bodyPr>
            <a:spAutoFit/>
          </a:bodyPr>
          <a:p>
            <a:pPr marL="0" indent="0" algn="l"/>
            <a:r>
              <a:rPr lang="zh-CN" altLang="en-US" sz="1400" b="0" u="none">
                <a:latin typeface="宋体" panose="02010600030101010101" pitchFamily="2" charset="-122"/>
                <a:ea typeface="宋体" panose="02010600030101010101" pitchFamily="2" charset="-122"/>
                <a:cs typeface="宋体" panose="02010600030101010101" pitchFamily="2" charset="-122"/>
              </a:rPr>
              <a:t>（</a:t>
            </a:r>
            <a:r>
              <a:rPr lang="en-US" altLang="zh-CN" sz="1400" b="0" u="none">
                <a:latin typeface="宋体" panose="02010600030101010101" pitchFamily="2" charset="-122"/>
                <a:ea typeface="宋体" panose="02010600030101010101" pitchFamily="2" charset="-122"/>
                <a:cs typeface="宋体" panose="02010600030101010101" pitchFamily="2" charset="-122"/>
              </a:rPr>
              <a:t>1</a:t>
            </a:r>
            <a:r>
              <a:rPr lang="zh-CN" altLang="en-US" sz="1400" b="0" u="none">
                <a:latin typeface="宋体" panose="02010600030101010101" pitchFamily="2" charset="-122"/>
                <a:ea typeface="宋体" panose="02010600030101010101" pitchFamily="2" charset="-122"/>
                <a:cs typeface="宋体" panose="02010600030101010101" pitchFamily="2" charset="-122"/>
              </a:rPr>
              <a:t>）用户名定义</a:t>
            </a:r>
            <a:endParaRPr lang="zh-CN" altLang="en-US"/>
          </a:p>
        </p:txBody>
      </p:sp>
      <p:graphicFrame>
        <p:nvGraphicFramePr>
          <p:cNvPr id="3" name="表格 2"/>
          <p:cNvGraphicFramePr/>
          <p:nvPr/>
        </p:nvGraphicFramePr>
        <p:xfrm>
          <a:off x="3647440" y="968375"/>
          <a:ext cx="7301865" cy="4648200"/>
        </p:xfrm>
        <a:graphic>
          <a:graphicData uri="http://schemas.openxmlformats.org/drawingml/2006/table">
            <a:tbl>
              <a:tblPr firstRow="1" bandRow="1">
                <a:tableStyleId>{5940675A-B579-460E-94D1-54222C63F5DA}</a:tableStyleId>
              </a:tblPr>
              <a:tblGrid>
                <a:gridCol w="3649345"/>
                <a:gridCol w="3652520"/>
              </a:tblGrid>
              <a:tr h="581025">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名称</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用户名</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81025">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描述</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用户登录时为自己命名的信息</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81025">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格式</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字符串（允许数字和字母结合）</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81025">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长度</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不低于</a:t>
                      </a:r>
                      <a:r>
                        <a:rPr lang="en-US" altLang="zh-CN" sz="2400" b="1" u="none">
                          <a:solidFill>
                            <a:schemeClr val="bg1"/>
                          </a:solidFill>
                          <a:latin typeface="宋体" panose="02010600030101010101" pitchFamily="2" charset="-122"/>
                          <a:ea typeface="宋体" panose="02010600030101010101" pitchFamily="2" charset="-122"/>
                          <a:cs typeface="宋体" panose="02010600030101010101" pitchFamily="2" charset="-122"/>
                        </a:rPr>
                        <a:t>6</a:t>
                      </a: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个字符不少于</a:t>
                      </a:r>
                      <a:r>
                        <a:rPr lang="en-US" altLang="zh-CN" sz="2400" b="1" u="none">
                          <a:solidFill>
                            <a:schemeClr val="bg1"/>
                          </a:solidFill>
                          <a:latin typeface="宋体" panose="02010600030101010101" pitchFamily="2" charset="-122"/>
                          <a:ea typeface="宋体" panose="02010600030101010101" pitchFamily="2" charset="-122"/>
                          <a:cs typeface="宋体" panose="02010600030101010101" pitchFamily="2" charset="-122"/>
                        </a:rPr>
                        <a:t>20</a:t>
                      </a: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个字符</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162050">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用途</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记录用户的账号名称，作为连接用户数据库的关键信息</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162050">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如何使用</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用户在注册时命名，在后续的登录中填入在用户名的输入框中</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hidden="1"/>
          <p:cNvSpPr/>
          <p:nvPr/>
        </p:nvSpPr>
        <p:spPr>
          <a:xfrm>
            <a:off x="0" y="1887793"/>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32130" y="2815590"/>
            <a:ext cx="2183130" cy="1227455"/>
          </a:xfrm>
          <a:prstGeom prst="rect">
            <a:avLst/>
          </a:prstGeom>
        </p:spPr>
        <p:txBody>
          <a:bodyPr wrap="square">
            <a:spAutoFit/>
            <a:scene3d>
              <a:camera prst="orthographicFront"/>
              <a:lightRig rig="soft" dir="t">
                <a:rot lat="0" lon="0" rev="15600000"/>
              </a:lightRig>
            </a:scene3d>
            <a:sp3d extrusionH="57150" prstMaterial="softEdge">
              <a:bevelT w="25400" h="38100"/>
            </a:sp3d>
          </a:bodyPr>
          <a:lstStyle/>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数据分析</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数据字典</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p:txBody>
      </p:sp>
      <p:sp>
        <p:nvSpPr>
          <p:cNvPr id="16" name="矩形 15"/>
          <p:cNvSpPr/>
          <p:nvPr/>
        </p:nvSpPr>
        <p:spPr>
          <a:xfrm>
            <a:off x="1202064" y="629637"/>
            <a:ext cx="1960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系统分析和建模</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0" name="文本框 99"/>
          <p:cNvSpPr txBox="1"/>
          <p:nvPr/>
        </p:nvSpPr>
        <p:spPr>
          <a:xfrm>
            <a:off x="3556000" y="-3169920"/>
            <a:ext cx="5080000" cy="304800"/>
          </a:xfrm>
          <a:prstGeom prst="rect">
            <a:avLst/>
          </a:prstGeom>
          <a:noFill/>
          <a:ln w="9525">
            <a:noFill/>
          </a:ln>
        </p:spPr>
        <p:txBody>
          <a:bodyPr>
            <a:spAutoFit/>
          </a:bodyPr>
          <a:p>
            <a:pPr marL="0" indent="0" algn="l"/>
            <a:r>
              <a:rPr lang="zh-CN" altLang="en-US" sz="1400" b="0" u="none">
                <a:latin typeface="宋体" panose="02010600030101010101" pitchFamily="2" charset="-122"/>
                <a:ea typeface="宋体" panose="02010600030101010101" pitchFamily="2" charset="-122"/>
                <a:cs typeface="宋体" panose="02010600030101010101" pitchFamily="2" charset="-122"/>
              </a:rPr>
              <a:t>（</a:t>
            </a:r>
            <a:r>
              <a:rPr lang="en-US" altLang="zh-CN" sz="1400" b="0" u="none">
                <a:latin typeface="宋体" panose="02010600030101010101" pitchFamily="2" charset="-122"/>
                <a:ea typeface="宋体" panose="02010600030101010101" pitchFamily="2" charset="-122"/>
                <a:cs typeface="宋体" panose="02010600030101010101" pitchFamily="2" charset="-122"/>
              </a:rPr>
              <a:t>1</a:t>
            </a:r>
            <a:r>
              <a:rPr lang="zh-CN" altLang="en-US" sz="1400" b="0" u="none">
                <a:latin typeface="宋体" panose="02010600030101010101" pitchFamily="2" charset="-122"/>
                <a:ea typeface="宋体" panose="02010600030101010101" pitchFamily="2" charset="-122"/>
                <a:cs typeface="宋体" panose="02010600030101010101" pitchFamily="2" charset="-122"/>
              </a:rPr>
              <a:t>）用户名定义</a:t>
            </a:r>
            <a:endParaRPr lang="zh-CN" altLang="en-US"/>
          </a:p>
        </p:txBody>
      </p:sp>
      <p:graphicFrame>
        <p:nvGraphicFramePr>
          <p:cNvPr id="4" name="表格 3"/>
          <p:cNvGraphicFramePr/>
          <p:nvPr/>
        </p:nvGraphicFramePr>
        <p:xfrm>
          <a:off x="3162935" y="1112520"/>
          <a:ext cx="8275955" cy="4907280"/>
        </p:xfrm>
        <a:graphic>
          <a:graphicData uri="http://schemas.openxmlformats.org/drawingml/2006/table">
            <a:tbl>
              <a:tblPr firstRow="1" bandRow="1">
                <a:tableStyleId>{5940675A-B579-460E-94D1-54222C63F5DA}</a:tableStyleId>
              </a:tblPr>
              <a:tblGrid>
                <a:gridCol w="4136390"/>
                <a:gridCol w="4139565"/>
              </a:tblGrid>
              <a:tr h="700405">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名称</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视频信息</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01675">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描述</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用户输入的记录事件信息</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00405">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格式</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2400" b="1" u="none">
                          <a:solidFill>
                            <a:schemeClr val="bg1"/>
                          </a:solidFill>
                          <a:latin typeface="宋体" panose="02010600030101010101" pitchFamily="2" charset="-122"/>
                          <a:ea typeface="宋体" panose="02010600030101010101" pitchFamily="2" charset="-122"/>
                          <a:cs typeface="宋体" panose="02010600030101010101" pitchFamily="2" charset="-122"/>
                        </a:rPr>
                        <a:t>MP4</a:t>
                      </a:r>
                      <a:endParaRPr lang="en-US" altLang="zh-CN"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02310">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长度</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小于</a:t>
                      </a:r>
                      <a:r>
                        <a:rPr lang="en-US" altLang="zh-CN" sz="2400" b="1" u="none">
                          <a:solidFill>
                            <a:schemeClr val="bg1"/>
                          </a:solidFill>
                          <a:latin typeface="宋体" panose="02010600030101010101" pitchFamily="2" charset="-122"/>
                          <a:ea typeface="宋体" panose="02010600030101010101" pitchFamily="2" charset="-122"/>
                          <a:cs typeface="宋体" panose="02010600030101010101" pitchFamily="2" charset="-122"/>
                        </a:rPr>
                        <a:t>1MB</a:t>
                      </a:r>
                      <a:endParaRPr lang="en-US" altLang="zh-CN"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00405">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用途</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辅助用户记录事件或者心情</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402080">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如何使用</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rPr>
                        <a:t>用户在登录之后在日记板块通过插入的方式，调用摄像头拍摄。</a:t>
                      </a:r>
                      <a:endParaRPr lang="zh-CN" altLang="en-US" sz="2400" b="1" u="none">
                        <a:solidFill>
                          <a:schemeClr val="bg1"/>
                        </a:solidFill>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hidden="1"/>
          <p:cNvSpPr/>
          <p:nvPr/>
        </p:nvSpPr>
        <p:spPr>
          <a:xfrm>
            <a:off x="0" y="1887793"/>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25450" y="2540635"/>
            <a:ext cx="2493010" cy="1776095"/>
          </a:xfrm>
          <a:prstGeom prst="rect">
            <a:avLst/>
          </a:prstGeom>
        </p:spPr>
        <p:txBody>
          <a:bodyPr wrap="square">
            <a:spAutoFit/>
            <a:scene3d>
              <a:camera prst="orthographicFront"/>
              <a:lightRig rig="soft" dir="t">
                <a:rot lat="0" lon="0" rev="15600000"/>
              </a:lightRig>
            </a:scene3d>
            <a:sp3d extrusionH="57150" prstMaterial="softEdge">
              <a:bevelT w="25400" h="38100"/>
            </a:sp3d>
          </a:bodyPr>
          <a:lstStyle/>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行为分析：</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用例图</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p:txBody>
      </p:sp>
      <p:sp>
        <p:nvSpPr>
          <p:cNvPr id="16" name="矩形 15"/>
          <p:cNvSpPr/>
          <p:nvPr/>
        </p:nvSpPr>
        <p:spPr>
          <a:xfrm>
            <a:off x="1212224" y="629637"/>
            <a:ext cx="1198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功能分析</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3" name="图片 2"/>
          <p:cNvPicPr>
            <a:picLocks noChangeAspect="1"/>
          </p:cNvPicPr>
          <p:nvPr/>
        </p:nvPicPr>
        <p:blipFill>
          <a:blip r:embed="rId1"/>
          <a:stretch>
            <a:fillRect/>
          </a:stretch>
        </p:blipFill>
        <p:spPr>
          <a:xfrm>
            <a:off x="2918460" y="702945"/>
            <a:ext cx="8729345" cy="548894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hidden="1"/>
          <p:cNvSpPr/>
          <p:nvPr/>
        </p:nvSpPr>
        <p:spPr>
          <a:xfrm>
            <a:off x="0" y="1887793"/>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25450" y="2540635"/>
            <a:ext cx="2493010" cy="1776095"/>
          </a:xfrm>
          <a:prstGeom prst="rect">
            <a:avLst/>
          </a:prstGeom>
        </p:spPr>
        <p:txBody>
          <a:bodyPr wrap="square">
            <a:spAutoFit/>
            <a:scene3d>
              <a:camera prst="orthographicFront"/>
              <a:lightRig rig="soft" dir="t">
                <a:rot lat="0" lon="0" rev="15600000"/>
              </a:lightRig>
            </a:scene3d>
            <a:sp3d extrusionH="57150" prstMaterial="softEdge">
              <a:bevelT w="25400" h="38100"/>
            </a:sp3d>
          </a:bodyPr>
          <a:lstStyle/>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行为分析：</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序列图</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p:txBody>
      </p:sp>
      <p:sp>
        <p:nvSpPr>
          <p:cNvPr id="16" name="矩形 15"/>
          <p:cNvSpPr/>
          <p:nvPr/>
        </p:nvSpPr>
        <p:spPr>
          <a:xfrm>
            <a:off x="1212224" y="629637"/>
            <a:ext cx="1198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功能分析</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2" name="图片 1" descr="_TPFZC1QH$LRZPGSG9%WJ`O"/>
          <p:cNvPicPr>
            <a:picLocks noChangeAspect="1"/>
          </p:cNvPicPr>
          <p:nvPr/>
        </p:nvPicPr>
        <p:blipFill>
          <a:blip r:embed="rId1"/>
          <a:stretch>
            <a:fillRect/>
          </a:stretch>
        </p:blipFill>
        <p:spPr>
          <a:xfrm>
            <a:off x="3101340" y="722630"/>
            <a:ext cx="6958330" cy="5412105"/>
          </a:xfrm>
          <a:prstGeom prst="rect">
            <a:avLst/>
          </a:prstGeom>
        </p:spPr>
      </p:pic>
      <p:sp>
        <p:nvSpPr>
          <p:cNvPr id="4" name="矩形 3"/>
          <p:cNvSpPr/>
          <p:nvPr/>
        </p:nvSpPr>
        <p:spPr>
          <a:xfrm>
            <a:off x="652789" y="4316447"/>
            <a:ext cx="1706880" cy="411480"/>
          </a:xfrm>
          <a:prstGeom prst="rect">
            <a:avLst/>
          </a:prstGeom>
        </p:spPr>
        <p:txBody>
          <a:bodyPr wrap="none">
            <a:spAutoFit/>
          </a:bodyPr>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新建日记成功</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hidden="1"/>
          <p:cNvSpPr/>
          <p:nvPr/>
        </p:nvSpPr>
        <p:spPr>
          <a:xfrm>
            <a:off x="0" y="1887793"/>
            <a:ext cx="12192000" cy="6858000"/>
          </a:xfrm>
          <a:prstGeom prst="roundRect">
            <a:avLst>
              <a:gd name="adj" fmla="val 3438"/>
            </a:avLst>
          </a:prstGeom>
          <a:solidFill>
            <a:srgbClr val="050632">
              <a:alpha val="2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25450" y="2540635"/>
            <a:ext cx="2493010" cy="1776095"/>
          </a:xfrm>
          <a:prstGeom prst="rect">
            <a:avLst/>
          </a:prstGeom>
        </p:spPr>
        <p:txBody>
          <a:bodyPr wrap="square">
            <a:spAutoFit/>
            <a:scene3d>
              <a:camera prst="orthographicFront"/>
              <a:lightRig rig="soft" dir="t">
                <a:rot lat="0" lon="0" rev="15600000"/>
              </a:lightRig>
            </a:scene3d>
            <a:sp3d extrusionH="57150" prstMaterial="softEdge">
              <a:bevelT w="25400" h="38100"/>
            </a:sp3d>
          </a:bodyPr>
          <a:lstStyle/>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行为分析：</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r>
              <a:rPr lang="zh-CN" altLang="en-US" sz="3600" b="1" dirty="0">
                <a:solidFill>
                  <a:schemeClr val="accent4"/>
                </a:solidFill>
                <a:effectLst/>
                <a:latin typeface="Segoe UI Semilight" panose="020B0402040204020203" pitchFamily="34" charset="0"/>
                <a:cs typeface="Segoe UI Semilight" panose="020B0402040204020203" pitchFamily="34" charset="0"/>
              </a:rPr>
              <a:t>序列图</a:t>
            </a:r>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a:p>
            <a:pPr algn="just"/>
            <a:endParaRPr lang="zh-CN" altLang="en-US" sz="3600" b="1" dirty="0">
              <a:solidFill>
                <a:schemeClr val="accent4"/>
              </a:solidFill>
              <a:effectLst/>
              <a:latin typeface="Segoe UI Semilight" panose="020B0402040204020203" pitchFamily="34" charset="0"/>
              <a:cs typeface="Segoe UI Semilight" panose="020B0402040204020203" pitchFamily="34" charset="0"/>
            </a:endParaRPr>
          </a:p>
        </p:txBody>
      </p:sp>
      <p:sp>
        <p:nvSpPr>
          <p:cNvPr id="16" name="矩形 15"/>
          <p:cNvSpPr/>
          <p:nvPr/>
        </p:nvSpPr>
        <p:spPr>
          <a:xfrm>
            <a:off x="1212224" y="629637"/>
            <a:ext cx="1198880" cy="411480"/>
          </a:xfrm>
          <a:prstGeom prst="rect">
            <a:avLst/>
          </a:prstGeom>
        </p:spPr>
        <p:txBody>
          <a:bodyPr wrap="none">
            <a:spAutoFit/>
          </a:bodyPr>
          <a:lstStyle/>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功能分析</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
        <p:nvSpPr>
          <p:cNvPr id="17" name="直角三角形 16"/>
          <p:cNvSpPr/>
          <p:nvPr/>
        </p:nvSpPr>
        <p:spPr>
          <a:xfrm rot="4705673">
            <a:off x="672792" y="723269"/>
            <a:ext cx="224870" cy="22487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直角三角形 17"/>
          <p:cNvSpPr/>
          <p:nvPr/>
        </p:nvSpPr>
        <p:spPr>
          <a:xfrm rot="11041849">
            <a:off x="693981" y="678230"/>
            <a:ext cx="182492" cy="182492"/>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3" name="图片 2" descr="~K5N[_AG[()GBKXPA]~7QWW"/>
          <p:cNvPicPr>
            <a:picLocks noChangeAspect="1"/>
          </p:cNvPicPr>
          <p:nvPr/>
        </p:nvPicPr>
        <p:blipFill>
          <a:blip r:embed="rId1"/>
          <a:stretch>
            <a:fillRect/>
          </a:stretch>
        </p:blipFill>
        <p:spPr>
          <a:xfrm>
            <a:off x="3178810" y="621665"/>
            <a:ext cx="6717665" cy="5613400"/>
          </a:xfrm>
          <a:prstGeom prst="rect">
            <a:avLst/>
          </a:prstGeom>
        </p:spPr>
      </p:pic>
      <p:sp>
        <p:nvSpPr>
          <p:cNvPr id="5" name="矩形 4"/>
          <p:cNvSpPr/>
          <p:nvPr/>
        </p:nvSpPr>
        <p:spPr>
          <a:xfrm>
            <a:off x="609609" y="4316447"/>
            <a:ext cx="1793240" cy="411480"/>
          </a:xfrm>
          <a:prstGeom prst="rect">
            <a:avLst/>
          </a:prstGeom>
        </p:spPr>
        <p:txBody>
          <a:bodyPr wrap="none">
            <a:spAutoFit/>
          </a:bodyPr>
          <a:p>
            <a:pPr algn="ctr"/>
            <a:r>
              <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rPr>
              <a:t>新建账目成功 </a:t>
            </a:r>
            <a:endParaRPr lang="zh-CN" altLang="en-US" sz="2000" dirty="0">
              <a:solidFill>
                <a:schemeClr val="bg1"/>
              </a:solidFill>
              <a:latin typeface="Meiryo UI" panose="020B0604030504040204" pitchFamily="34" charset="-128"/>
              <a:ea typeface="Meiryo UI" panose="020B0604030504040204" pitchFamily="34" charset="-128"/>
              <a:cs typeface="Meiryo UI" panose="020B0604030504040204" pitchFamily="34" charset="-128"/>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第一PPT模板网-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常用的">
      <a:majorFont>
        <a:latin typeface="Arial"/>
        <a:ea typeface="微软雅黑"/>
        <a:cs typeface=""/>
      </a:majorFont>
      <a:minorFont>
        <a:latin typeface="Arial Unicode MS"/>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2463</Words>
  <Application>WPS 演示</Application>
  <PresentationFormat>自定义</PresentationFormat>
  <Paragraphs>463</Paragraphs>
  <Slides>34</Slides>
  <Notes>1</Notes>
  <HiddenSlides>0</HiddenSlides>
  <MMClips>0</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5</vt:i4>
      </vt:variant>
      <vt:variant>
        <vt:lpstr>幻灯片标题</vt:lpstr>
      </vt:variant>
      <vt:variant>
        <vt:i4>34</vt:i4>
      </vt:variant>
    </vt:vector>
  </HeadingPairs>
  <TitlesOfParts>
    <vt:vector size="53" baseType="lpstr">
      <vt:lpstr>Arial</vt:lpstr>
      <vt:lpstr>宋体</vt:lpstr>
      <vt:lpstr>Wingdings</vt:lpstr>
      <vt:lpstr>张海山锐谐体2.0-授权联系：Samtype@QQ.com</vt:lpstr>
      <vt:lpstr>Segoe UI Semilight</vt:lpstr>
      <vt:lpstr>Meiryo UI</vt:lpstr>
      <vt:lpstr>华文楷体</vt:lpstr>
      <vt:lpstr>Arial Unicode MS</vt:lpstr>
      <vt:lpstr>微软雅黑</vt:lpstr>
      <vt:lpstr>Calibri</vt:lpstr>
      <vt:lpstr>MElle HK Light</vt:lpstr>
      <vt:lpstr>方正粗谭黑简体</vt:lpstr>
      <vt:lpstr>Arial</vt:lpstr>
      <vt:lpstr>第一PPT模板网-WWW.1PPT.COM</vt:lpstr>
      <vt:lpstr>Word.Document.8</vt:lpstr>
      <vt:lpstr>Word.Document.8</vt:lpstr>
      <vt:lpstr>Word.Document.8</vt:lpstr>
      <vt:lpstr>Word.Document.8</vt:lpstr>
      <vt:lpstr>Word.Document.8</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第一PPT模板网-WWW.1PPT.COM</dc:creator>
  <dc:description>第一PPT模板网-WWW.1PPT.COM</dc:description>
  <dc:subject>第一PPT模板网-WWW.1PPT.COM</dc:subject>
  <cp:category>第一PPT模板网-WWW.1PPT.COM</cp:category>
  <cp:lastModifiedBy>lenovo</cp:lastModifiedBy>
  <cp:revision>293</cp:revision>
  <dcterms:created xsi:type="dcterms:W3CDTF">2015-08-04T14:54:00Z</dcterms:created>
  <dcterms:modified xsi:type="dcterms:W3CDTF">2017-04-25T15:24:50Z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2052-10.1.0.6393</vt:lpwstr>
  </property>
</Properties>
</file>

<file path=docProps/thumbnail.jpeg>
</file>